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51"/>
  </p:notesMasterIdLst>
  <p:sldIdLst>
    <p:sldId id="358" r:id="rId2"/>
    <p:sldId id="359" r:id="rId3"/>
    <p:sldId id="360" r:id="rId4"/>
    <p:sldId id="361" r:id="rId5"/>
    <p:sldId id="362" r:id="rId6"/>
    <p:sldId id="363" r:id="rId7"/>
    <p:sldId id="364" r:id="rId8"/>
    <p:sldId id="365" r:id="rId9"/>
    <p:sldId id="366" r:id="rId10"/>
    <p:sldId id="367" r:id="rId11"/>
    <p:sldId id="368" r:id="rId12"/>
    <p:sldId id="369" r:id="rId13"/>
    <p:sldId id="370" r:id="rId14"/>
    <p:sldId id="371" r:id="rId15"/>
    <p:sldId id="372" r:id="rId16"/>
    <p:sldId id="373" r:id="rId17"/>
    <p:sldId id="374" r:id="rId18"/>
    <p:sldId id="375" r:id="rId19"/>
    <p:sldId id="376" r:id="rId20"/>
    <p:sldId id="378" r:id="rId21"/>
    <p:sldId id="257" r:id="rId22"/>
    <p:sldId id="293" r:id="rId23"/>
    <p:sldId id="258" r:id="rId24"/>
    <p:sldId id="289" r:id="rId25"/>
    <p:sldId id="260" r:id="rId26"/>
    <p:sldId id="261" r:id="rId27"/>
    <p:sldId id="262" r:id="rId28"/>
    <p:sldId id="263" r:id="rId29"/>
    <p:sldId id="264" r:id="rId30"/>
    <p:sldId id="267" r:id="rId31"/>
    <p:sldId id="268" r:id="rId32"/>
    <p:sldId id="269" r:id="rId33"/>
    <p:sldId id="270" r:id="rId34"/>
    <p:sldId id="272" r:id="rId35"/>
    <p:sldId id="273" r:id="rId36"/>
    <p:sldId id="305" r:id="rId37"/>
    <p:sldId id="306" r:id="rId38"/>
    <p:sldId id="307" r:id="rId39"/>
    <p:sldId id="308" r:id="rId40"/>
    <p:sldId id="280" r:id="rId41"/>
    <p:sldId id="310" r:id="rId42"/>
    <p:sldId id="281" r:id="rId43"/>
    <p:sldId id="311" r:id="rId44"/>
    <p:sldId id="312" r:id="rId45"/>
    <p:sldId id="379" r:id="rId46"/>
    <p:sldId id="380" r:id="rId47"/>
    <p:sldId id="356" r:id="rId48"/>
    <p:sldId id="350" r:id="rId49"/>
    <p:sldId id="377" r:id="rId5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24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510" y="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B641A7-CB91-4ED3-816A-70E90110DD91}" type="datetimeFigureOut">
              <a:rPr lang="en-US" smtClean="0"/>
              <a:pPr/>
              <a:t>3/14/2024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2CC985-A42A-4542-9693-57CE87A9CA5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20207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r-Cyrl-RS" dirty="0"/>
              <a:t>Социјална</a:t>
            </a:r>
            <a:r>
              <a:rPr lang="sr-Cyrl-RS" baseline="0" dirty="0"/>
              <a:t> медицина се разликује од осталих грана медицине по својој мултидисциплинарности, а дуга ствар по којој се разликује јесте приступ, индивидуални или клинички приступ, за јединицу посматрања узима појединца и процену здравтвеног стања врши на основу процедура а социјална медицина за јединицу посматрања узима популацију и процену здравственог стања врши на основу индикатора.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3BB609-AB2D-4BB5-9E7C-3EDCF1DA0CE3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73170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r-Latn-RS"/>
              <a:t>Klinicke grane imaju individualni pristup, za procenu zdravstvenog stanja koriste</a:t>
            </a:r>
            <a:r>
              <a:rPr lang="sr-Latn-RS" baseline="0"/>
              <a:t> proceure a socijalna medicina koristi indikatore odnosno pokazatelje.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3BB609-AB2D-4BB5-9E7C-3EDCF1DA0CE3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77041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3BB609-AB2D-4BB5-9E7C-3EDCF1DA0CE3}" type="slidenum">
              <a:rPr lang="en-US" smtClean="0"/>
              <a:pPr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07484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704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/>
              <a:t>После оснивања мреже сталних бактериолошких станица и епидемиолошких завода у Југославији, Стална епидемиолошка комисија (1919. година), чији је први председник био др Милан Јовановић Батут, ставила је себи у задатак оснивање и организацију рада централне превентивне медицинске установе – Централни хигијенски завод, ради повезивања и координације разгранате мреже бактериолошких станица и епидемиолошких завода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00CB476-1715-4A77-B0CB-A0F288822421}" type="slidenum">
              <a:rPr lang="en-US" smtClean="0"/>
              <a:pPr>
                <a:defRPr/>
              </a:pPr>
              <a:t>37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806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/>
              <a:t>Ова станица била је језгро будућег Централног хигијенског завода. Појава маларије, од које је 1919. године боловало око 1,5 милион лица у целој земљи, захтевала је посебну установу. Тако је дошло до оснивања Лабораторије за тропске болести 1922. године. Ово је била друга установа која је касније ушла у састав Централног хигијенског завода, као његово Паразитолошко одељење. У извршењу својих задатака, Министарство народног здравља почело је од самог почетка да се бави питањем здравственог просвећивања народа. Да би се омогућила стручна обрада разних социјално-медицинских проблема  1923. године основан је Институт за социјалну медицину, као самостална установа. Ово је била трећа установа која је ушла у састав Централног хигијенског завода који је основан у Београду 1924. године.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25C33FC-2C55-4C23-AD77-A4D111025DF3}" type="slidenum">
              <a:rPr lang="en-US" smtClean="0"/>
              <a:pPr>
                <a:defRPr/>
              </a:pPr>
              <a:t>38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909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/>
              <a:t>Централни хигијенски завод, садашњи Институт за јавно здравље Србије др Милан Јовановић Батут, као специјализована здравствена, образовна и научна институција, била је везана и одговорна не само за развитак превентивне медицине у свим њеним видовима, него и за организацију и развитак целокупне здравствене делатности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B495B29-647B-4B23-A1B5-BBCEC9414B61}" type="slidenum">
              <a:rPr lang="en-US" smtClean="0"/>
              <a:pPr>
                <a:defRPr/>
              </a:pPr>
              <a:t>39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2C7B88E-2C47-4DB1-8C67-FCFDF46F8D6C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47</a:t>
            </a:fld>
            <a:endParaRPr lang="en-US"/>
          </a:p>
        </p:txBody>
      </p:sp>
      <p:sp>
        <p:nvSpPr>
          <p:cNvPr id="655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554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/>
              <a:t>As you can see this model is similar to the E and S model but its focus is a bit different.  </a:t>
            </a:r>
          </a:p>
          <a:p>
            <a:pPr eaLnBrk="1" hangingPunct="1">
              <a:spcBef>
                <a:spcPct val="0"/>
              </a:spcBef>
            </a:pPr>
            <a:endParaRPr lang="en-US"/>
          </a:p>
          <a:p>
            <a:pPr eaLnBrk="1" hangingPunct="1">
              <a:spcBef>
                <a:spcPct val="0"/>
              </a:spcBef>
            </a:pPr>
            <a:r>
              <a:rPr lang="en-US"/>
              <a:t>Current ecological models are similar, include multiple determinants, describe the complex relationship between these determinants – actions and interactions  etc.  (see web of life).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8ED89BD2-8711-4E55-ABB5-29C1E186740A}" type="datetimeFigureOut">
              <a:rPr lang="en-US" smtClean="0"/>
              <a:pPr/>
              <a:t>3/14/2024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967DE26C-328D-42C7-BD20-8C9B0D574CAD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149597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89BD2-8711-4E55-ABB5-29C1E186740A}" type="datetimeFigureOut">
              <a:rPr lang="en-US" smtClean="0"/>
              <a:pPr/>
              <a:t>3/14/2024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DE26C-328D-42C7-BD20-8C9B0D574CA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65420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89BD2-8711-4E55-ABB5-29C1E186740A}" type="datetimeFigureOut">
              <a:rPr lang="en-US" smtClean="0"/>
              <a:pPr/>
              <a:t>3/14/2024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DE26C-328D-42C7-BD20-8C9B0D574CAD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555835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89BD2-8711-4E55-ABB5-29C1E186740A}" type="datetimeFigureOut">
              <a:rPr lang="en-US" smtClean="0"/>
              <a:pPr/>
              <a:t>3/14/2024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DE26C-328D-42C7-BD20-8C9B0D574CA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5879248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89BD2-8711-4E55-ABB5-29C1E186740A}" type="datetimeFigureOut">
              <a:rPr lang="en-US" smtClean="0"/>
              <a:pPr/>
              <a:t>3/14/2024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DE26C-328D-42C7-BD20-8C9B0D574CA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884632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89BD2-8711-4E55-ABB5-29C1E186740A}" type="datetimeFigureOut">
              <a:rPr lang="en-US" smtClean="0"/>
              <a:pPr/>
              <a:t>3/14/2024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DE26C-328D-42C7-BD20-8C9B0D574CA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797952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89BD2-8711-4E55-ABB5-29C1E186740A}" type="datetimeFigureOut">
              <a:rPr lang="en-US" smtClean="0"/>
              <a:pPr/>
              <a:t>3/14/2024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DE26C-328D-42C7-BD20-8C9B0D574CAD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4914589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89BD2-8711-4E55-ABB5-29C1E186740A}" type="datetimeFigureOut">
              <a:rPr lang="en-US" smtClean="0"/>
              <a:pPr/>
              <a:t>3/14/2024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DE26C-328D-42C7-BD20-8C9B0D574CAD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6251014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89BD2-8711-4E55-ABB5-29C1E186740A}" type="datetimeFigureOut">
              <a:rPr lang="en-US" smtClean="0"/>
              <a:pPr/>
              <a:t>3/14/2024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DE26C-328D-42C7-BD20-8C9B0D574CAD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008119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89BD2-8711-4E55-ABB5-29C1E186740A}" type="datetimeFigureOut">
              <a:rPr lang="en-US" smtClean="0"/>
              <a:pPr/>
              <a:t>3/14/2024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DE26C-328D-42C7-BD20-8C9B0D574CA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01418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89BD2-8711-4E55-ABB5-29C1E186740A}" type="datetimeFigureOut">
              <a:rPr lang="en-US" smtClean="0"/>
              <a:pPr/>
              <a:t>3/14/2024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DE26C-328D-42C7-BD20-8C9B0D574CAD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647932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89BD2-8711-4E55-ABB5-29C1E186740A}" type="datetimeFigureOut">
              <a:rPr lang="en-US" smtClean="0"/>
              <a:pPr/>
              <a:t>3/14/2024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DE26C-328D-42C7-BD20-8C9B0D574CA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25729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89BD2-8711-4E55-ABB5-29C1E186740A}" type="datetimeFigureOut">
              <a:rPr lang="en-US" smtClean="0"/>
              <a:pPr/>
              <a:t>3/14/2024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DE26C-328D-42C7-BD20-8C9B0D574CAD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239069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89BD2-8711-4E55-ABB5-29C1E186740A}" type="datetimeFigureOut">
              <a:rPr lang="en-US" smtClean="0"/>
              <a:pPr/>
              <a:t>3/14/2024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DE26C-328D-42C7-BD20-8C9B0D574CAD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012185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89BD2-8711-4E55-ABB5-29C1E186740A}" type="datetimeFigureOut">
              <a:rPr lang="en-US" smtClean="0"/>
              <a:pPr/>
              <a:t>3/14/2024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DE26C-328D-42C7-BD20-8C9B0D574CA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49112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89BD2-8711-4E55-ABB5-29C1E186740A}" type="datetimeFigureOut">
              <a:rPr lang="en-US" smtClean="0"/>
              <a:pPr/>
              <a:t>3/14/2024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DE26C-328D-42C7-BD20-8C9B0D574CAD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04636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89BD2-8711-4E55-ABB5-29C1E186740A}" type="datetimeFigureOut">
              <a:rPr lang="en-US" smtClean="0"/>
              <a:pPr/>
              <a:t>3/14/2024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DE26C-328D-42C7-BD20-8C9B0D574CA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9096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8ED89BD2-8711-4E55-ABB5-29C1E186740A}" type="datetimeFigureOut">
              <a:rPr lang="en-US" smtClean="0"/>
              <a:pPr/>
              <a:t>3/14/2024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967DE26C-328D-42C7-BD20-8C9B0D574CA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212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  <p:sldLayoutId id="2147483711" r:id="rId15"/>
    <p:sldLayoutId id="2147483712" r:id="rId16"/>
    <p:sldLayoutId id="2147483713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jpe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54CB27-8239-4545-8E89-1C2718E328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09042" y="2712380"/>
            <a:ext cx="9601196" cy="2248748"/>
          </a:xfrm>
        </p:spPr>
        <p:txBody>
          <a:bodyPr>
            <a:normAutofit fontScale="90000"/>
          </a:bodyPr>
          <a:lstStyle/>
          <a:p>
            <a:r>
              <a:rPr lang="ru-RU" dirty="0"/>
              <a:t>МЕСТО И ЗНАЧАЈ МЕДИЦИНЕ У ДРУШТВУ </a:t>
            </a:r>
            <a:br>
              <a:rPr lang="en-US" dirty="0"/>
            </a:br>
            <a:br>
              <a:rPr lang="en-US" dirty="0"/>
            </a:br>
            <a:r>
              <a:rPr lang="ru-RU" dirty="0"/>
              <a:t>СОЦИЈАЛНИ ЗАДАЦИ МЕДИЦИНЕ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37259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Медицина као друштвени и културни ентитет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Медицина игра кључну улогу у друштву јер се бави очувањем и унапређењем здравља људи. </a:t>
            </a:r>
          </a:p>
          <a:p>
            <a:r>
              <a:rPr lang="ru-RU" dirty="0"/>
              <a:t>Здравље је основна компонента људског благостања и медицина је одговорна за пружање бриге и лечења како би се осигурало да људи живе дуже и квалитетније животе.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29695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Медицина као друштвени и културни ентитет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Медицина поставља бројна етичка и морална питања. </a:t>
            </a:r>
          </a:p>
          <a:p>
            <a:r>
              <a:rPr lang="ru-RU" dirty="0"/>
              <a:t>Одлуке о лечењу, пристанку пацијената, истраживањима на људима и многа друга питања повезана с медицином дубоко су укорењена у друштвеним и културним вредностима.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32621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Медицина као друштвени и културни ентитет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/>
              <a:t>Развој медицине током векова одражава друштвене и културне промене. </a:t>
            </a:r>
          </a:p>
          <a:p>
            <a:r>
              <a:rPr lang="ru-RU" dirty="0"/>
              <a:t>Различите епохе и цивилизације развијале су своје методе лечења и разумевање тела и болести, што је обликовало историју медицине као део културног наслеђа.</a:t>
            </a:r>
          </a:p>
          <a:p>
            <a:r>
              <a:rPr lang="ru-RU" dirty="0"/>
              <a:t>Многи друштвени и културни контексти укључују алтернативне медицинске приступе, као што су традиционална кинеска медицина, ајурведа, или народна медицина. Интеграција ових приступа у савремену медицину представља изазов и рефлектује културне вредности и различите погледе на здравље и болест.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592316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Медицина као друштвени и културни ентитет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Превенција болести, кампање за промоцију здравља, и политике јавног здравља често су резултат друштвених иницијатива. Медицина је део ширег друштвеног напора да се унапреди опште здравље популације.</a:t>
            </a:r>
          </a:p>
          <a:p>
            <a:r>
              <a:rPr lang="ru-RU" dirty="0"/>
              <a:t>Mедицина је нераскидиво повезана са друштвом и културом у којем функционише. Разумевање ових друштвених и културних аспеката медицине кључно је за пружање ефикасне и прилагођене здравствене неге, као и за разумевање утицаја медицине на људске заједнице и њихову културу.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976838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Медицина као друштвени и културни ентитет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dirty="0"/>
              <a:t>Са брзим развојем комуникацијске технологије и мобилности, медицина је постала глобална. Размена информација, истраживање, и приступ здравственој заштити сада прелази границе држава и континената.</a:t>
            </a:r>
          </a:p>
          <a:p>
            <a:r>
              <a:rPr lang="ru-RU" dirty="0"/>
              <a:t>Ове фазе у развоју медицине илуструју континуирани напредак и еволуцију ове дисциплине. </a:t>
            </a:r>
          </a:p>
          <a:p>
            <a:r>
              <a:rPr lang="ru-RU" dirty="0"/>
              <a:t>Медицина се константно прилагођава новим сазнањима и технологијама, друштвеним променама и потребама пацијената како би обезбедила бољу здравствену негу. 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109146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/>
              <a:t>Глобализација медицине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Убрзани развој медицине није настао само као последица напретка природних наука и технике, већ и због динамичног друштвеног и економског преображаја. </a:t>
            </a:r>
          </a:p>
          <a:p>
            <a:r>
              <a:rPr lang="ru-RU" dirty="0"/>
              <a:t>Друштва у коме су јачала права човека, једнакост међу људима, слобода мишљења, речи и научних истраживања, ослобођених утицаја цркве и догматизма је утицало на уклањање друштвеног и лекарског конзервативизма и условило развој концепта модерне, на научним принципима засноване медицине.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380193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Kултура медицине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Kултура медицине обухвата скуп вредности, веровања, обичаја, норми и пракси који обликују и утичу на медицинску праксу и понашање у здравственом сектору. </a:t>
            </a:r>
          </a:p>
          <a:p>
            <a:r>
              <a:rPr lang="ru-RU" dirty="0"/>
              <a:t>Ова култура игра кључну улогу у обликовању односа између пацијената и здравствених радника, као и у начину на који се дијагнозе постављају и терапије примењују.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938742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Kултура медицине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Разумевање културе медицине кључно је за пружање квалитетне и адекватне здравствене заштите. </a:t>
            </a:r>
          </a:p>
          <a:p>
            <a:r>
              <a:rPr lang="ru-RU" dirty="0"/>
              <a:t>Здравствени радници морају бити свесни културних разлика и вредности како би боље разумели потребе и очекивања пацијената и осигурали да њихова пракса буде прилагођена различитим културним контекстима.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943246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56361" y="2398436"/>
            <a:ext cx="9601196" cy="3318936"/>
          </a:xfrm>
        </p:spPr>
        <p:txBody>
          <a:bodyPr>
            <a:normAutofit/>
          </a:bodyPr>
          <a:lstStyle/>
          <a:p>
            <a:r>
              <a:rPr lang="ru-RU" dirty="0"/>
              <a:t>Медицина утиче на друштво и друштвене факторе здравља, док друштво обликује приступ медицини и начин на који се здравствена заштита пружа. </a:t>
            </a:r>
          </a:p>
          <a:p>
            <a:r>
              <a:rPr lang="ru-RU" dirty="0"/>
              <a:t>Друштвени фактори утичу на здравље појединца и популације. То укључује економске, социјалне, културне и политичке факторе. </a:t>
            </a:r>
          </a:p>
          <a:p>
            <a:r>
              <a:rPr lang="ru-RU" dirty="0"/>
              <a:t>Разумевање ових детерминанти је кључно за идентификацију узрока болести и развој ефикасних стратегија превенције.</a:t>
            </a:r>
          </a:p>
        </p:txBody>
      </p:sp>
    </p:spTree>
    <p:extLst>
      <p:ext uri="{BB962C8B-B14F-4D97-AF65-F5344CB8AC3E}">
        <p14:creationId xmlns:p14="http://schemas.microsoft.com/office/powerpoint/2010/main" val="297647674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Разумевање друштвено-културолошких интеракција кључно је за унапређење здравствене заштите и решавање здравствених проблема на друштвеном нивоу.</a:t>
            </a:r>
            <a:endParaRPr lang="en-US" dirty="0"/>
          </a:p>
          <a:p>
            <a:r>
              <a:rPr lang="ru-RU" dirty="0"/>
              <a:t>Друштво и култура играју кључну улогу у обликовању здравствених политика и система здравствене заштите.</a:t>
            </a:r>
          </a:p>
          <a:p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A998F1A-AB47-4F26-849E-1710485A29EA}"/>
              </a:ext>
            </a:extLst>
          </p:cNvPr>
          <p:cNvSpPr txBox="1"/>
          <p:nvPr/>
        </p:nvSpPr>
        <p:spPr>
          <a:xfrm>
            <a:off x="3041650" y="3244334"/>
            <a:ext cx="611716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/>
              <a:t>СОЦИЈАЛНИ ЗАДАЦИ МЕДИЦИНЕ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26371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80745" y="1374308"/>
            <a:ext cx="9601196" cy="3318936"/>
          </a:xfrm>
        </p:spPr>
        <p:txBody>
          <a:bodyPr>
            <a:normAutofit lnSpcReduction="10000"/>
          </a:bodyPr>
          <a:lstStyle/>
          <a:p>
            <a:r>
              <a:rPr lang="ru-RU" b="1" dirty="0"/>
              <a:t>Историја медицине</a:t>
            </a:r>
            <a:r>
              <a:rPr lang="ru-RU" dirty="0"/>
              <a:t> је друштвена и хуманистичка област историје као науке и медицине, која се бави проучавањем развоја „уметности-вештине лечења“ или медицине у прошлости</a:t>
            </a:r>
            <a:endParaRPr lang="en-US" dirty="0"/>
          </a:p>
          <a:p>
            <a:endParaRPr lang="ru-RU" dirty="0"/>
          </a:p>
          <a:p>
            <a:r>
              <a:rPr lang="ru-RU" dirty="0"/>
              <a:t>Српски историчар Ј. Максимовић, покушавајући да нађе одговор на питање од када постоји медицина, написао је:</a:t>
            </a:r>
            <a:r>
              <a:rPr lang="en-US" dirty="0"/>
              <a:t> </a:t>
            </a:r>
            <a:r>
              <a:rPr lang="ru-RU" dirty="0"/>
              <a:t>''...да се одговор може потражити у давној прошлости, тачније у освиту људске цивилизације…”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086913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38348" y="2071678"/>
            <a:ext cx="792961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sr-Cyrl-RS" sz="28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pitchFamily="34" charset="0"/>
              <a:buChar char="•"/>
            </a:pPr>
            <a:r>
              <a:rPr lang="sr-Cyrl-RS" sz="2800" dirty="0">
                <a:latin typeface="Times New Roman" pitchFamily="18" charset="0"/>
                <a:cs typeface="Times New Roman" pitchFamily="18" charset="0"/>
              </a:rPr>
              <a:t>Ј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sr-Cyrl-RS" sz="2800" dirty="0">
                <a:latin typeface="Times New Roman" pitchFamily="18" charset="0"/>
                <a:cs typeface="Times New Roman" pitchFamily="18" charset="0"/>
              </a:rPr>
              <a:t>вно здравље</a:t>
            </a:r>
            <a:endParaRPr lang="en-US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2809852" y="357167"/>
            <a:ext cx="72152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sr-Latn-RS" sz="2400" b="1" dirty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421552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131191" y="979478"/>
            <a:ext cx="792961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Arial" pitchFamily="34" charset="0"/>
              <a:buChar char="•"/>
            </a:pP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 Истраживања 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из</a:t>
            </a:r>
            <a:r>
              <a:rPr lang="sr-Latn-R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области</a:t>
            </a:r>
            <a:r>
              <a:rPr lang="sr-Latn-R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i="1" dirty="0">
                <a:latin typeface="Times New Roman" pitchFamily="18" charset="0"/>
                <a:cs typeface="Times New Roman" pitchFamily="18" charset="0"/>
              </a:rPr>
              <a:t>јавног</a:t>
            </a:r>
            <a:r>
              <a:rPr lang="sr-Latn-RS" sz="24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i="1" dirty="0">
                <a:latin typeface="Times New Roman" pitchFamily="18" charset="0"/>
                <a:cs typeface="Times New Roman" pitchFamily="18" charset="0"/>
              </a:rPr>
              <a:t>здравља</a:t>
            </a:r>
            <a:r>
              <a:rPr lang="sr-Latn-RS" sz="2400" dirty="0">
                <a:latin typeface="Times New Roman" pitchFamily="18" charset="0"/>
                <a:cs typeface="Times New Roman" pitchFamily="18" charset="0"/>
              </a:rPr>
              <a:t>  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pitchFamily="34" charset="0"/>
              <a:buChar char="•"/>
            </a:pP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 Усмереност ка</a:t>
            </a:r>
            <a:r>
              <a:rPr lang="sr-Latn-R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промоција</a:t>
            </a:r>
            <a:r>
              <a:rPr lang="sr-Latn-R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здравља</a:t>
            </a:r>
          </a:p>
          <a:p>
            <a:pPr algn="just">
              <a:buFont typeface="Arial" pitchFamily="34" charset="0"/>
              <a:buChar char="•"/>
            </a:pPr>
            <a:r>
              <a:rPr lang="sr-Latn-R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Усмереност ка очувању и унапређењу здравља становништва</a:t>
            </a:r>
            <a:r>
              <a:rPr lang="sr-Latn-RS" sz="2400" dirty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2400" dirty="0"/>
          </a:p>
        </p:txBody>
      </p:sp>
      <p:pic>
        <p:nvPicPr>
          <p:cNvPr id="6" name="Picture 5" descr="Rezultat slika za социјална медицина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01894" y="3340639"/>
            <a:ext cx="4232895" cy="20661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7365854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166910" y="2204865"/>
            <a:ext cx="7715304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Font typeface="Arial" pitchFamily="34" charset="0"/>
              <a:buChar char="•"/>
            </a:pPr>
            <a:r>
              <a:rPr lang="sr-Latn-RS" sz="2200" b="1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мост</a:t>
            </a:r>
            <a:r>
              <a:rPr lang="sr-Latn-R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између</a:t>
            </a:r>
            <a:r>
              <a:rPr lang="sr-Latn-R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клиничке</a:t>
            </a:r>
            <a:r>
              <a:rPr lang="sr-Latn-R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медицине</a:t>
            </a:r>
            <a:r>
              <a:rPr lang="sr-Latn-R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r-Latn-R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других</a:t>
            </a:r>
            <a:r>
              <a:rPr lang="sr-Latn-R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наука</a:t>
            </a:r>
            <a:r>
              <a:rPr lang="sr-Latn-R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које</a:t>
            </a:r>
            <a:r>
              <a:rPr lang="sr-Latn-R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проучавају</a:t>
            </a:r>
            <a:r>
              <a:rPr lang="sr-Latn-R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социјалне</a:t>
            </a:r>
            <a:r>
              <a:rPr lang="sr-Latn-R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димензије</a:t>
            </a:r>
            <a:r>
              <a:rPr lang="sr-Latn-R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здравља</a:t>
            </a:r>
            <a:r>
              <a:rPr lang="sr-Latn-R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r-Latn-R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болести</a:t>
            </a:r>
            <a:r>
              <a:rPr lang="sr-Latn-RS" sz="2200" dirty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Latn-RS" sz="2200" dirty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pitchFamily="34" charset="0"/>
              <a:buChar char="•"/>
            </a:pPr>
            <a:r>
              <a:rPr lang="sr-Latn-RS" sz="2200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повезаност са</a:t>
            </a:r>
            <a:r>
              <a:rPr lang="sr-Latn-R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другим</a:t>
            </a:r>
            <a:r>
              <a:rPr lang="sr-Latn-R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научним</a:t>
            </a:r>
            <a:r>
              <a:rPr lang="sr-Latn-R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областима</a:t>
            </a:r>
            <a:r>
              <a:rPr lang="sr-Latn-RS" sz="2200" dirty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sr-Latn-R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нарочито</a:t>
            </a:r>
            <a:r>
              <a:rPr lang="sr-Latn-R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sr-Latn-R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социолошким</a:t>
            </a:r>
            <a:r>
              <a:rPr lang="sr-Latn-RS" sz="22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демографским</a:t>
            </a:r>
            <a:r>
              <a:rPr lang="sr-Latn-RS" sz="22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економским</a:t>
            </a:r>
            <a:r>
              <a:rPr lang="sr-Latn-R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наукама</a:t>
            </a:r>
            <a:r>
              <a:rPr lang="sr-Latn-RS" sz="22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медицинском</a:t>
            </a:r>
            <a:r>
              <a:rPr lang="sr-Latn-R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етиком</a:t>
            </a:r>
            <a:r>
              <a:rPr lang="sr-Latn-R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r-Latn-R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правним</a:t>
            </a:r>
            <a:r>
              <a:rPr lang="sr-Latn-R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наукама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pitchFamily="34" charset="0"/>
              <a:buChar char="•"/>
            </a:pPr>
            <a:endParaRPr lang="en-US" sz="22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pitchFamily="34" charset="0"/>
              <a:buChar char="•"/>
            </a:pP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масовни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популациони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јавноздравствени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приступ</a:t>
            </a:r>
            <a:endParaRPr lang="en-US" sz="2200" dirty="0"/>
          </a:p>
        </p:txBody>
      </p:sp>
      <p:sp>
        <p:nvSpPr>
          <p:cNvPr id="4" name="TextBox 3"/>
          <p:cNvSpPr txBox="1"/>
          <p:nvPr/>
        </p:nvSpPr>
        <p:spPr>
          <a:xfrm>
            <a:off x="2787989" y="1296967"/>
            <a:ext cx="52149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Cyrl-RS" sz="2400" b="1" dirty="0">
                <a:latin typeface="Times New Roman" pitchFamily="18" charset="0"/>
                <a:cs typeface="Times New Roman" pitchFamily="18" charset="0"/>
              </a:rPr>
              <a:t>Мултидисциплинарност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343199" y="1453832"/>
            <a:ext cx="7774467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Arial" pitchFamily="34" charset="0"/>
              <a:buChar char="•"/>
              <a:defRPr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Као</a:t>
            </a:r>
            <a:r>
              <a:rPr lang="sr-Latn-C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научна</a:t>
            </a:r>
            <a:r>
              <a:rPr lang="sr-Latn-C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дисциплина</a:t>
            </a:r>
            <a:r>
              <a:rPr lang="sr-Latn-C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социјална</a:t>
            </a:r>
            <a:r>
              <a:rPr lang="sr-Latn-C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медицина</a:t>
            </a:r>
            <a:r>
              <a:rPr lang="sr-Latn-C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нема</a:t>
            </a:r>
            <a:r>
              <a:rPr lang="sr-Latn-C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дугу</a:t>
            </a:r>
            <a:r>
              <a:rPr lang="sr-Latn-C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традицију</a:t>
            </a:r>
            <a:r>
              <a:rPr lang="sr-Latn-CS" sz="20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Њен</a:t>
            </a:r>
            <a:r>
              <a:rPr lang="sr-Latn-C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развој</a:t>
            </a:r>
            <a:r>
              <a:rPr lang="sr-Latn-C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као</a:t>
            </a:r>
            <a:r>
              <a:rPr lang="sr-Latn-C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науке</a:t>
            </a:r>
            <a:r>
              <a:rPr lang="sr-Latn-C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r-Latn-C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наставног</a:t>
            </a:r>
            <a:r>
              <a:rPr lang="sr-Latn-C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предмета</a:t>
            </a:r>
            <a:r>
              <a:rPr lang="sr-Latn-C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уско</a:t>
            </a:r>
            <a:r>
              <a:rPr lang="sr-Latn-C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sr-Latn-C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повезан</a:t>
            </a:r>
            <a:r>
              <a:rPr lang="sr-Latn-C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sr-Latn-C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развојем</a:t>
            </a:r>
            <a:r>
              <a:rPr lang="sr-Latn-C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превентивне</a:t>
            </a:r>
            <a:r>
              <a:rPr lang="sr-Latn-C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медицине</a:t>
            </a:r>
            <a:r>
              <a:rPr lang="sr-Latn-CS" sz="2000" dirty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>
              <a:defRPr/>
            </a:pPr>
            <a:endParaRPr lang="sr-Latn-CS" sz="20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pitchFamily="34" charset="0"/>
              <a:buChar char="•"/>
              <a:defRPr/>
            </a:pPr>
            <a:r>
              <a:rPr lang="sr-Latn-C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Доживљавала</a:t>
            </a:r>
            <a:r>
              <a:rPr lang="sr-Latn-R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sr-Latn-R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низ</a:t>
            </a:r>
            <a:r>
              <a:rPr lang="sr-Latn-R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промена</a:t>
            </a:r>
            <a:r>
              <a:rPr lang="sr-Latn-R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sr-Latn-R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својој</a:t>
            </a:r>
            <a:r>
              <a:rPr lang="sr-Latn-R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концептуализацији</a:t>
            </a:r>
            <a:r>
              <a:rPr lang="sr-Latn-RS" sz="20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била</a:t>
            </a:r>
            <a:r>
              <a:rPr lang="sr-Latn-R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оспоравана</a:t>
            </a:r>
            <a:r>
              <a:rPr lang="sr-Latn-R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r-Latn-R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поново</a:t>
            </a:r>
            <a:r>
              <a:rPr lang="sr-Latn-R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реафирмисана</a:t>
            </a:r>
            <a:r>
              <a:rPr lang="sr-Latn-R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sr-Latn-R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би</a:t>
            </a:r>
            <a:r>
              <a:rPr lang="sr-Latn-R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назад</a:t>
            </a:r>
            <a:r>
              <a:rPr lang="sr-Latn-R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оформила</a:t>
            </a:r>
            <a:r>
              <a:rPr lang="sr-Latn-R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свој</a:t>
            </a:r>
            <a:r>
              <a:rPr lang="sr-Latn-R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идентитет</a:t>
            </a:r>
            <a:r>
              <a:rPr lang="sr-Latn-R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r-Latn-R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издвојила</a:t>
            </a:r>
            <a:r>
              <a:rPr lang="sr-Latn-R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sr-Latn-R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као</a:t>
            </a:r>
            <a:r>
              <a:rPr lang="sr-Latn-R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значајна</a:t>
            </a:r>
            <a:r>
              <a:rPr lang="sr-Latn-R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наука</a:t>
            </a:r>
            <a:r>
              <a:rPr lang="sr-Latn-R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sr-Latn-RS" sz="2000" dirty="0">
                <a:latin typeface="Times New Roman" pitchFamily="18" charset="0"/>
                <a:cs typeface="Times New Roman" pitchFamily="18" charset="0"/>
              </a:rPr>
              <a:t> X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r-Latn-RS" sz="2000" dirty="0">
                <a:latin typeface="Times New Roman" pitchFamily="18" charset="0"/>
                <a:cs typeface="Times New Roman" pitchFamily="18" charset="0"/>
              </a:rPr>
              <a:t>X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веку</a:t>
            </a:r>
            <a:r>
              <a:rPr lang="sr-Latn-RS" sz="2000" dirty="0">
                <a:latin typeface="Times New Roman" pitchFamily="18" charset="0"/>
                <a:cs typeface="Times New Roman" pitchFamily="18" charset="0"/>
              </a:rPr>
              <a:t>.</a:t>
            </a:r>
            <a:endParaRPr lang="sr-Cyrl-RS" sz="20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defRPr/>
            </a:pPr>
            <a:endParaRPr lang="sr-Cyrl-RS" sz="20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pitchFamily="34" charset="0"/>
              <a:buChar char="•"/>
              <a:defRPr/>
            </a:pP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увршћена</a:t>
            </a:r>
            <a:r>
              <a:rPr lang="sr-Latn-C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међу</a:t>
            </a:r>
            <a:r>
              <a:rPr lang="sr-Latn-C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специјалистичке</a:t>
            </a:r>
            <a:r>
              <a:rPr lang="sr-Latn-C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гране</a:t>
            </a:r>
            <a:r>
              <a:rPr lang="sr-Latn-C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медицине</a:t>
            </a:r>
            <a:r>
              <a:rPr lang="sr-Latn-C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много</a:t>
            </a:r>
            <a:r>
              <a:rPr lang="sr-Latn-C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пре</a:t>
            </a:r>
            <a:r>
              <a:rPr lang="sr-Latn-C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него</a:t>
            </a:r>
            <a:r>
              <a:rPr lang="sr-Latn-C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што</a:t>
            </a:r>
            <a:r>
              <a:rPr lang="sr-Latn-C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sr-Latn-C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постала</a:t>
            </a:r>
            <a:r>
              <a:rPr lang="sr-Latn-C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самостални</a:t>
            </a:r>
            <a:r>
              <a:rPr lang="sr-Latn-C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предмет</a:t>
            </a:r>
            <a:r>
              <a:rPr lang="sr-Latn-C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sr-Latn-C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медицинским</a:t>
            </a:r>
            <a:r>
              <a:rPr lang="sr-Latn-C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студијама</a:t>
            </a:r>
            <a:r>
              <a:rPr lang="sr-Latn-CS" sz="2000" dirty="0">
                <a:latin typeface="Times New Roman" pitchFamily="18" charset="0"/>
                <a:cs typeface="Times New Roman" pitchFamily="18" charset="0"/>
              </a:rPr>
              <a:t>.</a:t>
            </a:r>
            <a:endParaRPr lang="sr-Cyrl-RS" sz="20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defRPr/>
            </a:pPr>
            <a:endParaRPr lang="sr-Cyrl-RS" sz="20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pitchFamily="34" charset="0"/>
              <a:buChar char="•"/>
              <a:defRPr/>
            </a:pPr>
            <a:r>
              <a:rPr lang="sr-Cyrl-RS" sz="2000" b="1" dirty="0">
                <a:latin typeface="Times New Roman" pitchFamily="18" charset="0"/>
                <a:cs typeface="Times New Roman" pitchFamily="18" charset="0"/>
              </a:rPr>
              <a:t>Њени корени забележени су у</a:t>
            </a:r>
            <a:r>
              <a:rPr lang="sr-Latn-CS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b="1" dirty="0">
                <a:latin typeface="Times New Roman" pitchFamily="18" charset="0"/>
                <a:cs typeface="Times New Roman" pitchFamily="18" charset="0"/>
              </a:rPr>
              <a:t>цивилизацијама</a:t>
            </a:r>
            <a:r>
              <a:rPr lang="sr-Latn-CS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b="1" dirty="0">
                <a:latin typeface="Times New Roman" pitchFamily="18" charset="0"/>
                <a:cs typeface="Times New Roman" pitchFamily="18" charset="0"/>
              </a:rPr>
              <a:t>старог</a:t>
            </a:r>
            <a:r>
              <a:rPr lang="sr-Latn-CS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b="1" dirty="0">
                <a:latin typeface="Times New Roman" pitchFamily="18" charset="0"/>
                <a:cs typeface="Times New Roman" pitchFamily="18" charset="0"/>
              </a:rPr>
              <a:t>века</a:t>
            </a:r>
            <a:r>
              <a:rPr lang="sr-Latn-CS" sz="2000" b="1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sr-Cyrl-RS" sz="2000" b="1" dirty="0">
                <a:latin typeface="Times New Roman" pitchFamily="18" charset="0"/>
                <a:cs typeface="Times New Roman" pitchFamily="18" charset="0"/>
              </a:rPr>
              <a:t>првобитне</a:t>
            </a:r>
            <a:r>
              <a:rPr lang="sr-Latn-CS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b="1" dirty="0">
                <a:latin typeface="Times New Roman" pitchFamily="18" charset="0"/>
                <a:cs typeface="Times New Roman" pitchFamily="18" charset="0"/>
              </a:rPr>
              <a:t>људске</a:t>
            </a:r>
            <a:r>
              <a:rPr lang="sr-Latn-CS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b="1" dirty="0">
                <a:latin typeface="Times New Roman" pitchFamily="18" charset="0"/>
                <a:cs typeface="Times New Roman" pitchFamily="18" charset="0"/>
              </a:rPr>
              <a:t>заједнице</a:t>
            </a:r>
            <a:r>
              <a:rPr lang="sr-Latn-CS" sz="2000" b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sz="2000" b="1" dirty="0">
                <a:latin typeface="Times New Roman" pitchFamily="18" charset="0"/>
                <a:cs typeface="Times New Roman" pitchFamily="18" charset="0"/>
              </a:rPr>
              <a:t>Вавилон</a:t>
            </a:r>
            <a:r>
              <a:rPr lang="sr-Latn-CS" sz="2000" b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sz="2000" b="1" dirty="0">
                <a:latin typeface="Times New Roman" pitchFamily="18" charset="0"/>
                <a:cs typeface="Times New Roman" pitchFamily="18" charset="0"/>
              </a:rPr>
              <a:t>Кина</a:t>
            </a:r>
            <a:r>
              <a:rPr lang="sr-Latn-CS" sz="2000" b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sz="2000" b="1" dirty="0">
                <a:latin typeface="Times New Roman" pitchFamily="18" charset="0"/>
                <a:cs typeface="Times New Roman" pitchFamily="18" charset="0"/>
              </a:rPr>
              <a:t>Египат</a:t>
            </a:r>
            <a:r>
              <a:rPr lang="sr-Latn-CS" sz="2000" b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sz="2000" b="1" dirty="0">
                <a:latin typeface="Times New Roman" pitchFamily="18" charset="0"/>
                <a:cs typeface="Times New Roman" pitchFamily="18" charset="0"/>
              </a:rPr>
              <a:t>Грчка</a:t>
            </a:r>
            <a:r>
              <a:rPr lang="sr-Latn-CS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b="1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r-Latn-CS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b="1" dirty="0">
                <a:latin typeface="Times New Roman" pitchFamily="18" charset="0"/>
                <a:cs typeface="Times New Roman" pitchFamily="18" charset="0"/>
              </a:rPr>
              <a:t>Рим</a:t>
            </a:r>
            <a:r>
              <a:rPr lang="sr-Latn-CS" sz="2000" b="1" dirty="0"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 algn="just">
              <a:buFont typeface="Arial" pitchFamily="34" charset="0"/>
              <a:buChar char="•"/>
              <a:defRPr/>
            </a:pPr>
            <a:endParaRPr lang="sr-Latn-CS" sz="20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defRPr/>
            </a:pPr>
            <a:endParaRPr lang="sr-Latn-CS" sz="2000" b="1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defRPr/>
            </a:pPr>
            <a:endParaRPr 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995534" y="992167"/>
            <a:ext cx="75009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Cyrl-RS" sz="2400" b="1" dirty="0">
                <a:latin typeface="Times New Roman" pitchFamily="18" charset="0"/>
                <a:cs typeface="Times New Roman" pitchFamily="18" charset="0"/>
              </a:rPr>
              <a:t>Развој</a:t>
            </a:r>
            <a:r>
              <a:rPr lang="sr-Latn-RS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b="1" dirty="0">
                <a:latin typeface="Times New Roman" pitchFamily="18" charset="0"/>
                <a:cs typeface="Times New Roman" pitchFamily="18" charset="0"/>
              </a:rPr>
              <a:t>социјалне</a:t>
            </a:r>
            <a:r>
              <a:rPr lang="sr-Latn-RS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b="1" dirty="0">
                <a:latin typeface="Times New Roman" pitchFamily="18" charset="0"/>
                <a:cs typeface="Times New Roman" pitchFamily="18" charset="0"/>
              </a:rPr>
              <a:t>медицине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03512" y="1621245"/>
            <a:ext cx="561662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●</a:t>
            </a:r>
            <a:endParaRPr lang="sr-Latn-CS" sz="2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5" descr="Rezultat slika za праисторија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49154" y="575968"/>
            <a:ext cx="3641547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Srodna slika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75520" y="4797153"/>
            <a:ext cx="5832648" cy="18361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 descr="Rezultat slika za медицина у вавилон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45704" y="2709085"/>
            <a:ext cx="5544616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 descr="Srodna slika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75520" y="183206"/>
            <a:ext cx="3420888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9" descr="Srodna slika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410332" y="2709085"/>
            <a:ext cx="2880320" cy="3699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238348" y="357167"/>
            <a:ext cx="76438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4" name="Rectangle 3"/>
          <p:cNvSpPr/>
          <p:nvPr/>
        </p:nvSpPr>
        <p:spPr>
          <a:xfrm>
            <a:off x="3095604" y="1214423"/>
            <a:ext cx="4572000" cy="113877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hr-HR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       </a:t>
            </a:r>
            <a:br>
              <a:rPr lang="hr-HR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hr-HR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hr-HR" sz="2400" b="1" dirty="0">
                <a:latin typeface="Times New Roman" pitchFamily="18" charset="0"/>
                <a:cs typeface="Times New Roman" pitchFamily="18" charset="0"/>
              </a:rPr>
              <a:t>Johan Peter Frank </a:t>
            </a:r>
            <a:r>
              <a:rPr lang="hr-HR" sz="2000" b="1" dirty="0">
                <a:latin typeface="Times New Roman" pitchFamily="18" charset="0"/>
                <a:cs typeface="Times New Roman" pitchFamily="18" charset="0"/>
              </a:rPr>
              <a:t>(1745.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hr-HR" sz="2000" b="1" dirty="0">
                <a:latin typeface="Times New Roman" pitchFamily="18" charset="0"/>
                <a:cs typeface="Times New Roman" pitchFamily="18" charset="0"/>
              </a:rPr>
              <a:t>-1821.</a:t>
            </a:r>
            <a:r>
              <a:rPr lang="sr-Latn-RS" sz="2000" b="1" dirty="0">
                <a:latin typeface="Times New Roman" pitchFamily="18" charset="0"/>
                <a:cs typeface="Times New Roman" pitchFamily="18" charset="0"/>
              </a:rPr>
              <a:t>)</a:t>
            </a:r>
            <a:br>
              <a:rPr lang="hr-HR" sz="2000" b="1" dirty="0">
                <a:latin typeface="Times New Roman" pitchFamily="18" charset="0"/>
                <a:cs typeface="Times New Roman" pitchFamily="18" charset="0"/>
              </a:rPr>
            </a:br>
            <a:endParaRPr 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005843" y="2461340"/>
            <a:ext cx="666785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Arial" pitchFamily="34" charset="0"/>
              <a:buChar char="•"/>
              <a:defRPr/>
            </a:pPr>
            <a:r>
              <a:rPr lang="sr-Cyrl-RS" sz="2200" b="1" dirty="0">
                <a:latin typeface="Times New Roman" pitchFamily="18" charset="0"/>
                <a:cs typeface="Times New Roman" pitchFamily="18" charset="0"/>
              </a:rPr>
              <a:t>Сматра се једним од пионира социјалне медицине</a:t>
            </a:r>
            <a:endParaRPr lang="hr-HR" sz="2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005843" y="3136189"/>
            <a:ext cx="607223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sr-Cyrl-RS" sz="2400" dirty="0"/>
              <a:t>П</a:t>
            </a:r>
            <a:r>
              <a:rPr lang="en-US" sz="2400" dirty="0" err="1"/>
              <a:t>оказује</a:t>
            </a:r>
            <a:r>
              <a:rPr lang="en-US" sz="2400" dirty="0"/>
              <a:t> </a:t>
            </a:r>
            <a:r>
              <a:rPr lang="en-US" sz="2400" dirty="0" err="1"/>
              <a:t>велико</a:t>
            </a:r>
            <a:r>
              <a:rPr lang="en-US" sz="2400" dirty="0"/>
              <a:t> </a:t>
            </a:r>
            <a:r>
              <a:rPr lang="en-US" sz="2400" dirty="0" err="1"/>
              <a:t>интересовање</a:t>
            </a:r>
            <a:r>
              <a:rPr lang="en-US" sz="2400" dirty="0"/>
              <a:t> </a:t>
            </a:r>
            <a:r>
              <a:rPr lang="en-US" sz="2400" dirty="0" err="1"/>
              <a:t>за</a:t>
            </a:r>
            <a:r>
              <a:rPr lang="en-US" sz="2400" dirty="0"/>
              <a:t> </a:t>
            </a:r>
            <a:r>
              <a:rPr lang="en-US" sz="2400" dirty="0" err="1"/>
              <a:t>социјално</a:t>
            </a:r>
            <a:r>
              <a:rPr lang="en-US" sz="2400" dirty="0"/>
              <a:t> </a:t>
            </a:r>
            <a:r>
              <a:rPr lang="en-US" sz="2400" dirty="0" err="1"/>
              <a:t>медицинске</a:t>
            </a:r>
            <a:r>
              <a:rPr lang="en-US" sz="2400" dirty="0"/>
              <a:t> </a:t>
            </a:r>
            <a:r>
              <a:rPr lang="en-US" sz="2400" dirty="0" err="1"/>
              <a:t>теме</a:t>
            </a:r>
            <a:r>
              <a:rPr lang="en-US" sz="2400" dirty="0"/>
              <a:t> и </a:t>
            </a:r>
            <a:r>
              <a:rPr lang="en-US" sz="2400" dirty="0" err="1"/>
              <a:t>за</a:t>
            </a:r>
            <a:r>
              <a:rPr lang="en-US" sz="2400" dirty="0"/>
              <a:t> </a:t>
            </a:r>
            <a:r>
              <a:rPr lang="en-US" sz="2400" dirty="0" err="1"/>
              <a:t>образовање</a:t>
            </a:r>
            <a:r>
              <a:rPr lang="en-US" sz="2400" dirty="0"/>
              <a:t> </a:t>
            </a:r>
            <a:r>
              <a:rPr lang="en-US" sz="2400" dirty="0" err="1"/>
              <a:t>лекара</a:t>
            </a:r>
            <a:r>
              <a:rPr lang="en-US" sz="2400" dirty="0"/>
              <a:t> у </a:t>
            </a:r>
            <a:r>
              <a:rPr lang="en-US" sz="2400" dirty="0" err="1"/>
              <a:t>том</a:t>
            </a:r>
            <a:r>
              <a:rPr lang="en-US" sz="2400" dirty="0"/>
              <a:t> </a:t>
            </a:r>
            <a:r>
              <a:rPr lang="sr-Cyrl-RS" sz="2400" dirty="0"/>
              <a:t>правцу</a:t>
            </a:r>
            <a:r>
              <a:rPr lang="en-US" sz="2400" dirty="0"/>
              <a:t>. </a:t>
            </a:r>
            <a:r>
              <a:rPr lang="en-US" sz="2400" dirty="0" err="1"/>
              <a:t>Његове</a:t>
            </a:r>
            <a:r>
              <a:rPr lang="en-US" sz="2400" dirty="0"/>
              <a:t> </a:t>
            </a:r>
            <a:r>
              <a:rPr lang="en-US" sz="2400" dirty="0" err="1"/>
              <a:t>идеје</a:t>
            </a:r>
            <a:r>
              <a:rPr lang="en-US" sz="2400" dirty="0"/>
              <a:t> </a:t>
            </a:r>
            <a:r>
              <a:rPr lang="en-US" sz="2400" dirty="0" err="1"/>
              <a:t>прошириле</a:t>
            </a:r>
            <a:r>
              <a:rPr lang="en-US" sz="2400" dirty="0"/>
              <a:t> </a:t>
            </a:r>
            <a:r>
              <a:rPr lang="en-US" sz="2400" dirty="0" err="1"/>
              <a:t>су</a:t>
            </a:r>
            <a:r>
              <a:rPr lang="en-US" sz="2400" dirty="0"/>
              <a:t> </a:t>
            </a:r>
            <a:r>
              <a:rPr lang="en-US" sz="2400" dirty="0" err="1"/>
              <a:t>се</a:t>
            </a:r>
            <a:r>
              <a:rPr lang="en-US" sz="2400" dirty="0"/>
              <a:t> </a:t>
            </a:r>
            <a:r>
              <a:rPr lang="en-US" sz="2400" dirty="0" err="1"/>
              <a:t>широм</a:t>
            </a:r>
            <a:r>
              <a:rPr lang="en-US" sz="2400" dirty="0"/>
              <a:t> </a:t>
            </a:r>
            <a:r>
              <a:rPr lang="en-US" sz="2400" dirty="0" err="1"/>
              <a:t>Немачке</a:t>
            </a:r>
            <a:r>
              <a:rPr lang="en-US" sz="2400" dirty="0"/>
              <a:t>, </a:t>
            </a:r>
            <a:r>
              <a:rPr lang="en-US" sz="2400" dirty="0" err="1"/>
              <a:t>затим</a:t>
            </a:r>
            <a:r>
              <a:rPr lang="en-US" sz="2400" dirty="0"/>
              <a:t> и у </a:t>
            </a:r>
            <a:r>
              <a:rPr lang="en-US" sz="2400" dirty="0" err="1"/>
              <a:t>низ</a:t>
            </a:r>
            <a:r>
              <a:rPr lang="en-US" sz="2400" dirty="0"/>
              <a:t> </a:t>
            </a:r>
            <a:r>
              <a:rPr lang="en-US" sz="2400" dirty="0" err="1"/>
              <a:t>других</a:t>
            </a:r>
            <a:r>
              <a:rPr lang="en-US" sz="2400" dirty="0"/>
              <a:t> </a:t>
            </a:r>
            <a:r>
              <a:rPr lang="en-US" sz="2400" dirty="0" err="1"/>
              <a:t>земаља</a:t>
            </a:r>
            <a:r>
              <a:rPr lang="en-US" sz="2400" dirty="0"/>
              <a:t>.</a:t>
            </a:r>
            <a:endParaRPr lang="en-US" sz="2200" b="1" dirty="0">
              <a:latin typeface="Times New Roman" pitchFamily="18" charset="0"/>
              <a:cs typeface="Times New Roman" pitchFamily="18" charset="0"/>
            </a:endParaRPr>
          </a:p>
          <a:p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Documents and Settings\Darko\Desktop\Johann_Peter_Frank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25270" y="2005773"/>
            <a:ext cx="2345819" cy="3528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/>
          <p:nvPr/>
        </p:nvSpPr>
        <p:spPr>
          <a:xfrm>
            <a:off x="3056273" y="539574"/>
            <a:ext cx="589299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r-Cyrl-RS" sz="2800" b="1" i="1" dirty="0">
                <a:latin typeface="Times New Roman" pitchFamily="18" charset="0"/>
                <a:cs typeface="Times New Roman" pitchFamily="18" charset="0"/>
              </a:rPr>
              <a:t>Развој</a:t>
            </a:r>
            <a:r>
              <a:rPr lang="sr-Latn-RS" sz="28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800" b="1" i="1" dirty="0">
                <a:latin typeface="Times New Roman" pitchFamily="18" charset="0"/>
                <a:cs typeface="Times New Roman" pitchFamily="18" charset="0"/>
              </a:rPr>
              <a:t>социјалне</a:t>
            </a:r>
            <a:r>
              <a:rPr lang="sr-Latn-RS" sz="28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800" b="1" i="1" dirty="0">
                <a:latin typeface="Times New Roman" pitchFamily="18" charset="0"/>
                <a:cs typeface="Times New Roman" pitchFamily="18" charset="0"/>
              </a:rPr>
              <a:t>медицине</a:t>
            </a:r>
            <a:r>
              <a:rPr lang="sr-Latn-RS" sz="28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800" b="1" i="1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sr-Latn-RS" sz="28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800" b="1" i="1" dirty="0">
                <a:latin typeface="Times New Roman" pitchFamily="18" charset="0"/>
                <a:cs typeface="Times New Roman" pitchFamily="18" charset="0"/>
              </a:rPr>
              <a:t>свету</a:t>
            </a:r>
            <a:endParaRPr lang="en-US" sz="28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91762" y="615521"/>
            <a:ext cx="800105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br>
              <a:rPr lang="hr-HR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hr-HR" sz="2400" b="1" dirty="0">
                <a:latin typeface="Times New Roman" pitchFamily="18" charset="0"/>
                <a:cs typeface="Times New Roman" pitchFamily="18" charset="0"/>
              </a:rPr>
              <a:t>Rudolf Virchow </a:t>
            </a:r>
            <a:r>
              <a:rPr lang="sr-Latn-CS" sz="2000" b="1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pl-PL" sz="2000" b="1" dirty="0">
                <a:latin typeface="Times New Roman" pitchFamily="18" charset="0"/>
                <a:cs typeface="Times New Roman" pitchFamily="18" charset="0"/>
              </a:rPr>
              <a:t>1821. – 1902.)</a:t>
            </a:r>
            <a:endParaRPr 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318654" y="1618715"/>
            <a:ext cx="6518528" cy="4493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Font typeface="Arial" pitchFamily="34" charset="0"/>
              <a:buChar char="•"/>
            </a:pPr>
            <a:r>
              <a:rPr lang="sr-Latn-RS" sz="22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Немачки</a:t>
            </a:r>
            <a:r>
              <a:rPr lang="sr-Latn-R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патолог</a:t>
            </a:r>
            <a:r>
              <a:rPr lang="sr-Latn-RS" sz="22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антрополог</a:t>
            </a:r>
            <a:r>
              <a:rPr lang="sr-Latn-RS" sz="22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епидемиолог</a:t>
            </a:r>
            <a:endParaRPr lang="sr-Latn-RS" sz="2200" dirty="0">
              <a:latin typeface="Times New Roman" pitchFamily="18" charset="0"/>
              <a:cs typeface="Times New Roman" pitchFamily="18" charset="0"/>
            </a:endParaRPr>
          </a:p>
          <a:p>
            <a:endParaRPr lang="sr-Latn-RS" sz="22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sr-Latn-R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Многи</a:t>
            </a:r>
            <a:r>
              <a:rPr lang="sr-Latn-R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аутори</a:t>
            </a:r>
            <a:r>
              <a:rPr lang="sr-Latn-R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га</a:t>
            </a:r>
            <a:r>
              <a:rPr lang="sr-Latn-R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сматрају</a:t>
            </a:r>
            <a:r>
              <a:rPr lang="sr-Latn-R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оцем</a:t>
            </a:r>
            <a:r>
              <a:rPr lang="sr-Latn-R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социјалне</a:t>
            </a:r>
            <a:r>
              <a:rPr lang="sr-Latn-R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медицине</a:t>
            </a:r>
            <a:endParaRPr lang="sr-Latn-RS" sz="2200" dirty="0">
              <a:latin typeface="Times New Roman" pitchFamily="18" charset="0"/>
              <a:cs typeface="Times New Roman" pitchFamily="18" charset="0"/>
            </a:endParaRPr>
          </a:p>
          <a:p>
            <a:endParaRPr lang="sr-Latn-RS" sz="22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sr-Latn-R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Анализирао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појаве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епидемија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након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једне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тифусне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Горњој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Шлезији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закључио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социјално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економски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политички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фактори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значајни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њену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појаву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исто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као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биолошки</a:t>
            </a:r>
            <a:r>
              <a:rPr lang="sr-Latn-RS" sz="2200" b="1" dirty="0">
                <a:latin typeface="Times New Roman" pitchFamily="18" charset="0"/>
                <a:cs typeface="Times New Roman" pitchFamily="18" charset="0"/>
              </a:rPr>
              <a:t>.</a:t>
            </a:r>
            <a:endParaRPr lang="sr-Cyrl-RS" sz="2200" b="1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endParaRPr lang="sr-Cyrl-RS" sz="2200" b="1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Покреће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часопис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“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Медицинска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реформа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“</a:t>
            </a:r>
            <a:endParaRPr lang="sr-Latn-RS" sz="2200" b="1" dirty="0">
              <a:latin typeface="Times New Roman" pitchFamily="18" charset="0"/>
              <a:cs typeface="Times New Roman" pitchFamily="18" charset="0"/>
            </a:endParaRPr>
          </a:p>
          <a:p>
            <a:endParaRPr lang="sr-Latn-RS" sz="2200" b="1" dirty="0">
              <a:latin typeface="Times New Roman" pitchFamily="18" charset="0"/>
              <a:cs typeface="Times New Roman" pitchFamily="18" charset="0"/>
            </a:endParaRPr>
          </a:p>
          <a:p>
            <a:endParaRPr lang="sr-Latn-RS" sz="2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5" descr="Rezultat slika za Rudolf Virchow (1821. – 1902.)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80784" y="1959249"/>
            <a:ext cx="2664296" cy="30716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66844" y="1348800"/>
            <a:ext cx="6786610" cy="4493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sr-Latn-RS" sz="2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pitchFamily="34" charset="0"/>
              <a:buChar char="•"/>
            </a:pP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Медицина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социјална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наука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pitchFamily="34" charset="0"/>
              <a:buChar char="•"/>
            </a:pPr>
            <a:endParaRPr lang="en-US" sz="22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pitchFamily="34" charset="0"/>
              <a:buChar char="•"/>
            </a:pP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Сматрао је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медицина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треба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реформише</a:t>
            </a:r>
            <a:r>
              <a:rPr lang="sr-Latn-R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sr-Latn-R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следећим</a:t>
            </a:r>
            <a:r>
              <a:rPr lang="sr-Latn-R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принципима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457200" indent="-457200" algn="just">
              <a:buFont typeface="Wingdings" pitchFamily="2" charset="2"/>
              <a:buChar char="ü"/>
            </a:pP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здравље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мора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бити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директној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одговорности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друства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buFont typeface="Wingdings" pitchFamily="2" charset="2"/>
              <a:buChar char="ü"/>
            </a:pP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Социјални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економски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услови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имају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велики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утицај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здравље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r-Latn-R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болест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buFont typeface="Wingdings" pitchFamily="2" charset="2"/>
              <a:buChar char="ü"/>
            </a:pP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Мере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које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предузимају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унапређење</a:t>
            </a:r>
            <a:r>
              <a:rPr lang="sr-Latn-R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здравља</a:t>
            </a:r>
            <a:r>
              <a:rPr lang="sr-Latn-R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r-Latn-R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сузбијање</a:t>
            </a:r>
            <a:r>
              <a:rPr lang="sr-Latn-R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болести</a:t>
            </a:r>
            <a:r>
              <a:rPr lang="sr-Latn-R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морају</a:t>
            </a:r>
            <a:r>
              <a:rPr lang="sr-Latn-R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бити</a:t>
            </a:r>
            <a:r>
              <a:rPr lang="sr-Latn-R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социјалне</a:t>
            </a:r>
            <a:r>
              <a:rPr lang="sr-Latn-R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колико</a:t>
            </a:r>
            <a:r>
              <a:rPr lang="sr-Latn-R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r-Latn-R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медицинске</a:t>
            </a:r>
            <a:r>
              <a:rPr lang="sr-Latn-RS" sz="2200" dirty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/>
            <a:endParaRPr lang="en-US" sz="2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381488" y="357167"/>
            <a:ext cx="60722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sr-Latn-RS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endParaRPr lang="en-US" sz="2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4" descr="Rezultat slika za Rudolf Virchow (1821. – 1902.)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48925" y="489248"/>
            <a:ext cx="4232230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27199" y="438698"/>
            <a:ext cx="767468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br>
              <a:rPr lang="hr-HR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hr-HR" sz="2400" b="1" dirty="0">
                <a:latin typeface="Times New Roman" pitchFamily="18" charset="0"/>
                <a:cs typeface="Times New Roman" pitchFamily="18" charset="0"/>
              </a:rPr>
              <a:t>Alfred Grotjan </a:t>
            </a:r>
            <a:r>
              <a:rPr lang="hr-HR" sz="2000" b="1" dirty="0">
                <a:latin typeface="Times New Roman" pitchFamily="18" charset="0"/>
                <a:cs typeface="Times New Roman" pitchFamily="18" charset="0"/>
              </a:rPr>
              <a:t>(1869.-1931.)</a:t>
            </a:r>
            <a:endParaRPr 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355168" y="1269695"/>
            <a:ext cx="6715172" cy="57861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Font typeface="Arial" pitchFamily="34" charset="0"/>
              <a:buChar char="•"/>
            </a:pPr>
            <a:r>
              <a:rPr lang="sr-Latn-RS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Најзначајније</a:t>
            </a:r>
            <a:r>
              <a:rPr lang="sr-Latn-R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име</a:t>
            </a:r>
            <a:r>
              <a:rPr lang="sr-Latn-R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социјалне</a:t>
            </a:r>
            <a:r>
              <a:rPr lang="sr-Latn-R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медицине у Европи</a:t>
            </a:r>
            <a:endParaRPr lang="sr-Latn-RS" sz="20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Latn-RS" sz="20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pitchFamily="34" charset="0"/>
              <a:buChar char="•"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‘’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Унапређење</a:t>
            </a:r>
            <a:r>
              <a:rPr lang="sr-Latn-R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здравља</a:t>
            </a:r>
            <a:r>
              <a:rPr lang="sr-Latn-R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sr-Latn-R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исто</a:t>
            </a:r>
            <a:r>
              <a:rPr lang="sr-Latn-R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толико</a:t>
            </a:r>
            <a:r>
              <a:rPr lang="sr-Latn-R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друштвени</a:t>
            </a:r>
            <a:r>
              <a:rPr lang="sr-Latn-R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колико</a:t>
            </a:r>
            <a:r>
              <a:rPr lang="sr-Latn-R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r-Latn-R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медицински</a:t>
            </a:r>
            <a:r>
              <a:rPr lang="sr-Latn-R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задатак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’’</a:t>
            </a:r>
            <a:endParaRPr lang="sr-Latn-RS" sz="20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Latn-RS" sz="20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pitchFamily="34" charset="0"/>
              <a:buChar char="•"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Етиологија</a:t>
            </a:r>
            <a:r>
              <a:rPr lang="sr-Latn-C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болести</a:t>
            </a:r>
            <a:r>
              <a:rPr lang="sr-Latn-C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sr-Latn-C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биолошка</a:t>
            </a:r>
            <a:r>
              <a:rPr lang="sr-Latn-C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r-Latn-C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социјална</a:t>
            </a:r>
            <a:r>
              <a:rPr lang="sr-Latn-CS" sz="2000" dirty="0">
                <a:latin typeface="Times New Roman" pitchFamily="18" charset="0"/>
                <a:cs typeface="Times New Roman" pitchFamily="18" charset="0"/>
              </a:rPr>
              <a:t>, 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први</a:t>
            </a:r>
            <a:r>
              <a:rPr lang="sr-Latn-C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дефинише</a:t>
            </a:r>
            <a:r>
              <a:rPr lang="sr-Latn-C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социјалне</a:t>
            </a:r>
            <a:r>
              <a:rPr lang="sr-Latn-C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болести</a:t>
            </a:r>
            <a:r>
              <a:rPr lang="sr-Latn-CS" sz="20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болести</a:t>
            </a:r>
            <a:r>
              <a:rPr lang="sr-Latn-C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sr-Latn-C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не</a:t>
            </a:r>
            <a:r>
              <a:rPr lang="sr-Latn-C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само</a:t>
            </a:r>
            <a:r>
              <a:rPr lang="sr-Latn-C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последица</a:t>
            </a:r>
            <a:r>
              <a:rPr lang="sr-Latn-C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утицаја</a:t>
            </a:r>
            <a:r>
              <a:rPr lang="sr-Latn-C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социјалних</a:t>
            </a:r>
            <a:r>
              <a:rPr lang="sr-Latn-C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фактора</a:t>
            </a:r>
            <a:r>
              <a:rPr lang="sr-Latn-CS" sz="20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него</a:t>
            </a:r>
            <a:r>
              <a:rPr lang="sr-Latn-C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r-Latn-C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оне</a:t>
            </a:r>
            <a:r>
              <a:rPr lang="sr-Latn-C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саме</a:t>
            </a:r>
            <a:r>
              <a:rPr lang="sr-Latn-C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утичу</a:t>
            </a:r>
            <a:r>
              <a:rPr lang="sr-Latn-C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sr-Latn-C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социјално</a:t>
            </a:r>
            <a:r>
              <a:rPr lang="sr-Latn-CS" sz="2000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економске</a:t>
            </a:r>
            <a:r>
              <a:rPr lang="sr-Latn-C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услове</a:t>
            </a:r>
            <a:r>
              <a:rPr lang="sr-Latn-CS" sz="20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buFont typeface="Arial" pitchFamily="34" charset="0"/>
              <a:buChar char="•"/>
            </a:pPr>
            <a:endParaRPr lang="sr-Latn-CS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pitchFamily="34" charset="0"/>
              <a:buChar char="•"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истиче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њену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мултидисциплинарност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сматра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она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мора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користи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методе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статистике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антропологије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демографије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економике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слично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би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објаснила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појаве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које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проучава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. </a:t>
            </a:r>
            <a:endParaRPr lang="sr-Latn-R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pitchFamily="34" charset="0"/>
              <a:buChar char="•"/>
            </a:pPr>
            <a:endParaRPr lang="sr-Cyrl-RS" b="1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pitchFamily="34" charset="0"/>
              <a:buChar char="•"/>
            </a:pP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b="1" dirty="0">
                <a:latin typeface="Times New Roman" pitchFamily="18" charset="0"/>
                <a:cs typeface="Times New Roman" pitchFamily="18" charset="0"/>
              </a:rPr>
              <a:t>Истицање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b="1" dirty="0">
                <a:latin typeface="Times New Roman" pitchFamily="18" charset="0"/>
                <a:cs typeface="Times New Roman" pitchFamily="18" charset="0"/>
              </a:rPr>
              <a:t>здравственог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b="1" dirty="0">
                <a:latin typeface="Times New Roman" pitchFamily="18" charset="0"/>
                <a:cs typeface="Times New Roman" pitchFamily="18" charset="0"/>
              </a:rPr>
              <a:t>васпитања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b="1" dirty="0">
                <a:latin typeface="Times New Roman" pitchFamily="18" charset="0"/>
                <a:cs typeface="Times New Roman" pitchFamily="18" charset="0"/>
              </a:rPr>
              <a:t>као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b="1" dirty="0">
                <a:latin typeface="Times New Roman" pitchFamily="18" charset="0"/>
                <a:cs typeface="Times New Roman" pitchFamily="18" charset="0"/>
              </a:rPr>
              <a:t>научне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b="1" dirty="0">
                <a:latin typeface="Times New Roman" pitchFamily="18" charset="0"/>
                <a:cs typeface="Times New Roman" pitchFamily="18" charset="0"/>
              </a:rPr>
              <a:t>дисциплине</a:t>
            </a:r>
          </a:p>
          <a:p>
            <a:pPr algn="just">
              <a:buFont typeface="Arial" pitchFamily="34" charset="0"/>
              <a:buChar char="•"/>
            </a:pPr>
            <a:endParaRPr lang="en-US" b="1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pitchFamily="34" charset="0"/>
              <a:buChar char="•"/>
            </a:pPr>
            <a:endParaRPr lang="hr-HR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pitchFamily="34" charset="0"/>
              <a:buChar char="•"/>
            </a:pP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 descr="http://upload.wikimedia.org/wikipedia/commons/b/b8/Bundesarchiv_Bild_183-1991-0904-505,_Prof._Dr._Alfred_Grotjahn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744438" y="2408231"/>
            <a:ext cx="1828800" cy="280906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11173" y="1214423"/>
            <a:ext cx="7143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br>
              <a:rPr lang="hr-HR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da-DK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a-DK" sz="2400" b="1" dirty="0">
                <a:latin typeface="Times New Roman" pitchFamily="18" charset="0"/>
                <a:cs typeface="Times New Roman" pitchFamily="18" charset="0"/>
              </a:rPr>
              <a:t>Jules </a:t>
            </a:r>
            <a:r>
              <a:rPr lang="sr-Latn-RS" sz="2400" b="1" dirty="0">
                <a:latin typeface="Times New Roman" pitchFamily="18" charset="0"/>
                <a:cs typeface="Times New Roman" pitchFamily="18" charset="0"/>
              </a:rPr>
              <a:t> Rene </a:t>
            </a:r>
            <a:r>
              <a:rPr lang="sr-Latn-CS" sz="2400" b="1" dirty="0">
                <a:latin typeface="Times New Roman" pitchFamily="18" charset="0"/>
                <a:cs typeface="Times New Roman" pitchFamily="18" charset="0"/>
              </a:rPr>
              <a:t>Gu</a:t>
            </a:r>
            <a:r>
              <a:rPr lang="da-DK" sz="2400" b="1" dirty="0">
                <a:latin typeface="Times New Roman" pitchFamily="18" charset="0"/>
                <a:cs typeface="Times New Roman" pitchFamily="18" charset="0"/>
              </a:rPr>
              <a:t>erin </a:t>
            </a:r>
            <a:r>
              <a:rPr lang="da-DK" sz="2000" b="1" dirty="0">
                <a:latin typeface="Times New Roman" pitchFamily="18" charset="0"/>
                <a:cs typeface="Times New Roman" pitchFamily="18" charset="0"/>
              </a:rPr>
              <a:t>(18</a:t>
            </a:r>
            <a:r>
              <a:rPr lang="sr-Latn-CS" sz="2000" b="1" dirty="0">
                <a:latin typeface="Times New Roman" pitchFamily="18" charset="0"/>
                <a:cs typeface="Times New Roman" pitchFamily="18" charset="0"/>
              </a:rPr>
              <a:t>01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sr-Latn-CS" sz="2000" b="1" dirty="0">
                <a:latin typeface="Times New Roman" pitchFamily="18" charset="0"/>
                <a:cs typeface="Times New Roman" pitchFamily="18" charset="0"/>
              </a:rPr>
              <a:t> – 1866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sr-Latn-CS" sz="2000" b="1" dirty="0">
                <a:latin typeface="Times New Roman" pitchFamily="18" charset="0"/>
                <a:cs typeface="Times New Roman" pitchFamily="18" charset="0"/>
              </a:rPr>
              <a:t>)</a:t>
            </a:r>
            <a:endParaRPr 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821892" y="1447829"/>
            <a:ext cx="6500858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sr-Latn-RS" sz="2000" b="1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pitchFamily="34" charset="0"/>
              <a:buChar char="•"/>
            </a:pPr>
            <a:endParaRPr lang="sr-Cyrl-RS" sz="2000" b="1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pitchFamily="34" charset="0"/>
              <a:buChar char="•"/>
            </a:pPr>
            <a:endParaRPr lang="sr-Latn-RS" sz="2000" b="1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pitchFamily="34" charset="0"/>
              <a:buChar char="•"/>
            </a:pPr>
            <a:r>
              <a:rPr lang="sr-Latn-R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1948. год. увео је </a:t>
            </a:r>
            <a:r>
              <a:rPr lang="sr-Cyrl-RS" sz="2000" b="1" dirty="0">
                <a:latin typeface="Times New Roman" pitchFamily="18" charset="0"/>
                <a:cs typeface="Times New Roman" pitchFamily="18" charset="0"/>
              </a:rPr>
              <a:t>термин социјална медицина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 </a:t>
            </a:r>
            <a:endParaRPr lang="sr-Cyrl-RS" sz="2000" b="1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pitchFamily="34" charset="0"/>
              <a:buChar char="•"/>
            </a:pPr>
            <a:endParaRPr lang="sr-Cyrl-RS" sz="2000" b="1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pitchFamily="34" charset="0"/>
              <a:buChar char="•"/>
            </a:pP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часопису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“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Медицинске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новине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“ 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означио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овим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термином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посебну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рубрику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којој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разматрана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питања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повезаности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здравља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становника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социјално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економским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факторима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као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питања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очувања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унапређења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здравља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лјуди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.</a:t>
            </a:r>
            <a:endParaRPr lang="sr-Latn-RS" sz="20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pitchFamily="34" charset="0"/>
              <a:buChar char="•"/>
            </a:pPr>
            <a:endParaRPr lang="sr-Latn-RS" sz="20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pitchFamily="34" charset="0"/>
              <a:buChar char="•"/>
            </a:pPr>
            <a:r>
              <a:rPr lang="sr-Latn-R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Социјалну</a:t>
            </a:r>
            <a:r>
              <a:rPr lang="sr-Latn-R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медицину</a:t>
            </a:r>
            <a:r>
              <a:rPr lang="sr-Latn-R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класификује</a:t>
            </a:r>
            <a:r>
              <a:rPr lang="sr-Latn-R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sr-Latn-R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четири</a:t>
            </a:r>
            <a:r>
              <a:rPr lang="sr-Latn-R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подгрупе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социјална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патологија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sr-Latn-R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социјална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психологија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социјална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хигијена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Latn-R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социјална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терапија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buFont typeface="Arial" pitchFamily="34" charset="0"/>
              <a:buChar char="•"/>
            </a:pPr>
            <a:endParaRPr 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849884" y="447056"/>
            <a:ext cx="72866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Latn-RS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      </a:t>
            </a:r>
            <a:endParaRPr lang="en-US" sz="2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5" descr="dumca_4619_t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557960" y="2139672"/>
            <a:ext cx="2002536" cy="301752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07593" y="1069508"/>
            <a:ext cx="9601196" cy="4441276"/>
          </a:xfrm>
        </p:spPr>
        <p:txBody>
          <a:bodyPr>
            <a:normAutofit fontScale="85000" lnSpcReduction="10000"/>
          </a:bodyPr>
          <a:lstStyle/>
          <a:p>
            <a:r>
              <a:rPr lang="ru-RU" dirty="0"/>
              <a:t>Покушавајући да дамо одговор на питање: </a:t>
            </a:r>
            <a:r>
              <a:rPr lang="ru-RU" i="1" dirty="0"/>
              <a:t>када се медицина зачела</a:t>
            </a:r>
            <a:r>
              <a:rPr lang="ru-RU" dirty="0"/>
              <a:t>...</a:t>
            </a:r>
            <a:r>
              <a:rPr lang="ru-RU" i="1" dirty="0"/>
              <a:t>и када се развила у научну дисциплину</a:t>
            </a:r>
            <a:r>
              <a:rPr lang="ru-RU" dirty="0"/>
              <a:t>, наилазимо на бројна тумачења и ставове историчара медицине.</a:t>
            </a:r>
          </a:p>
          <a:p>
            <a:endParaRPr lang="ru-RU" dirty="0"/>
          </a:p>
          <a:p>
            <a:endParaRPr lang="ru-RU" dirty="0"/>
          </a:p>
          <a:p>
            <a:r>
              <a:rPr lang="ru-RU" dirty="0"/>
              <a:t>О давно стеченом сазнању о настанку медицине говори често и познати српски историчар медицине др Владимир Станојевић, који у својим радовима каже:</a:t>
            </a:r>
          </a:p>
          <a:p>
            <a:endParaRPr lang="ru-RU" dirty="0"/>
          </a:p>
          <a:p>
            <a:r>
              <a:rPr lang="ru-RU" dirty="0"/>
              <a:t>„	... да је болест старија од живота, а лечење једно од најстаријих човекових занимања..." „...медицина као свесна терапијска и профилактичка активност сеже у далеку прошлост“...„да медицина као наука постоји од зачетка људске свести и медицинске мисли, и да њено проучавање почиње са првим траговима праисторије и појаве човековог предка...“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798841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86467" y="1156898"/>
            <a:ext cx="82468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Cyrl-RS" sz="2400" b="1" dirty="0">
                <a:latin typeface="Times New Roman" pitchFamily="18" charset="0"/>
                <a:cs typeface="Times New Roman" pitchFamily="18" charset="0"/>
              </a:rPr>
              <a:t>Др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b="1" dirty="0">
                <a:latin typeface="Times New Roman" pitchFamily="18" charset="0"/>
                <a:cs typeface="Times New Roman" pitchFamily="18" charset="0"/>
              </a:rPr>
              <a:t>Владан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b="1" dirty="0">
                <a:latin typeface="Times New Roman" pitchFamily="18" charset="0"/>
                <a:cs typeface="Times New Roman" pitchFamily="18" charset="0"/>
              </a:rPr>
              <a:t>Ђоревић</a:t>
            </a:r>
            <a:r>
              <a:rPr lang="sr-Latn-RS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Latn-RS" sz="2000" b="1" dirty="0">
                <a:latin typeface="Times New Roman" pitchFamily="18" charset="0"/>
                <a:cs typeface="Times New Roman" pitchFamily="18" charset="0"/>
              </a:rPr>
              <a:t>(1844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sr-Latn-RS" sz="2000" b="1" dirty="0">
                <a:latin typeface="Times New Roman" pitchFamily="18" charset="0"/>
                <a:cs typeface="Times New Roman" pitchFamily="18" charset="0"/>
              </a:rPr>
              <a:t> – 1930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sr-Latn-RS" sz="2000" b="1" dirty="0">
                <a:latin typeface="Times New Roman" pitchFamily="18" charset="0"/>
                <a:cs typeface="Times New Roman" pitchFamily="18" charset="0"/>
              </a:rPr>
              <a:t>)</a:t>
            </a:r>
            <a:endParaRPr 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279576" y="1916833"/>
            <a:ext cx="5040560" cy="44196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sr-Latn-RS" sz="22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b="1" dirty="0">
                <a:latin typeface="Times New Roman" pitchFamily="18" charset="0"/>
                <a:cs typeface="Times New Roman" pitchFamily="18" charset="0"/>
              </a:rPr>
              <a:t>Ј</a:t>
            </a:r>
            <a:r>
              <a:rPr lang="en-US" sz="2400" dirty="0" err="1"/>
              <a:t>едан</a:t>
            </a:r>
            <a:r>
              <a:rPr lang="en-US" sz="2400" dirty="0"/>
              <a:t> </a:t>
            </a:r>
            <a:r>
              <a:rPr lang="en-US" sz="2400" dirty="0" err="1"/>
              <a:t>од</a:t>
            </a:r>
            <a:r>
              <a:rPr lang="en-US" sz="2400" dirty="0"/>
              <a:t> </a:t>
            </a:r>
            <a:r>
              <a:rPr lang="en-US" sz="2400" dirty="0" err="1"/>
              <a:t>првих</a:t>
            </a:r>
            <a:r>
              <a:rPr lang="en-US" sz="2400" dirty="0"/>
              <a:t> </a:t>
            </a:r>
            <a:r>
              <a:rPr lang="en-US" sz="2400" dirty="0" err="1"/>
              <a:t>социјалних</a:t>
            </a:r>
            <a:r>
              <a:rPr lang="en-US" sz="2400" dirty="0"/>
              <a:t> </a:t>
            </a:r>
            <a:r>
              <a:rPr lang="en-US" sz="2400" dirty="0" err="1"/>
              <a:t>медицинара</a:t>
            </a:r>
            <a:r>
              <a:rPr lang="sr-Cyrl-RS" sz="2400" dirty="0"/>
              <a:t> код нас </a:t>
            </a:r>
          </a:p>
          <a:p>
            <a:endParaRPr lang="sr-Latn-RS" sz="2200" b="1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sr-Latn-CS" sz="22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b="1" dirty="0">
                <a:latin typeface="Times New Roman" pitchFamily="18" charset="0"/>
                <a:cs typeface="Times New Roman" pitchFamily="18" charset="0"/>
              </a:rPr>
              <a:t>Ј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едан од оснивача</a:t>
            </a:r>
            <a:r>
              <a:rPr lang="sr-Latn-C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Српског</a:t>
            </a:r>
            <a:r>
              <a:rPr lang="sr-Latn-C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Лекарског</a:t>
            </a:r>
            <a:r>
              <a:rPr lang="sr-Latn-C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Друштва</a:t>
            </a:r>
            <a:r>
              <a:rPr lang="sr-Latn-C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sr-Latn-CS" sz="2200" dirty="0">
                <a:latin typeface="Times New Roman" pitchFamily="18" charset="0"/>
                <a:cs typeface="Times New Roman" pitchFamily="18" charset="0"/>
              </a:rPr>
              <a:t>(1872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sr-Latn-C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године</a:t>
            </a:r>
            <a:r>
              <a:rPr lang="sr-Latn-CS" sz="2200" dirty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endParaRPr lang="sr-Latn-RS" sz="22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Font typeface="Arial" pitchFamily="34" charset="0"/>
              <a:buChar char="•"/>
              <a:defRPr/>
            </a:pPr>
            <a:r>
              <a:rPr lang="sr-Latn-C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Један од Оснивач</a:t>
            </a:r>
            <a:r>
              <a:rPr lang="sr-Latn-C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Црвеног</a:t>
            </a:r>
            <a:r>
              <a:rPr lang="sr-Latn-C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Крста</a:t>
            </a:r>
            <a:r>
              <a:rPr lang="sr-Latn-C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Србије</a:t>
            </a:r>
            <a:r>
              <a:rPr lang="sr-Latn-CS" sz="2200" dirty="0">
                <a:latin typeface="Times New Roman" pitchFamily="18" charset="0"/>
                <a:cs typeface="Times New Roman" pitchFamily="18" charset="0"/>
              </a:rPr>
              <a:t> (1876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sr-Latn-C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године</a:t>
            </a:r>
            <a:r>
              <a:rPr lang="sr-Latn-CS" sz="2200" dirty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>
              <a:lnSpc>
                <a:spcPct val="80000"/>
              </a:lnSpc>
              <a:buFont typeface="Arial" pitchFamily="34" charset="0"/>
              <a:buChar char="•"/>
              <a:defRPr/>
            </a:pPr>
            <a:endParaRPr lang="sr-Latn-CS" sz="22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Font typeface="Arial" pitchFamily="34" charset="0"/>
              <a:buChar char="•"/>
              <a:defRPr/>
            </a:pPr>
            <a:r>
              <a:rPr lang="sr-Latn-C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Један</a:t>
            </a:r>
            <a:r>
              <a:rPr lang="sr-Latn-C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sr-Latn-C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најзначајнијих</a:t>
            </a:r>
            <a:r>
              <a:rPr lang="sr-Latn-C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реформатора</a:t>
            </a:r>
            <a:r>
              <a:rPr lang="sr-Latn-C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sr-Latn-C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историји</a:t>
            </a:r>
            <a:r>
              <a:rPr lang="sr-Latn-C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српског</a:t>
            </a:r>
            <a:r>
              <a:rPr lang="sr-Latn-C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здравства</a:t>
            </a:r>
            <a:endParaRPr lang="sr-Latn-CS" sz="22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defRPr/>
            </a:pPr>
            <a:endParaRPr lang="sr-Latn-CS" sz="2200" b="1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defRPr/>
            </a:pPr>
            <a:endParaRPr lang="sr-Latn-CS" sz="2200" b="1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endParaRPr lang="en-US" sz="2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738678" y="428605"/>
            <a:ext cx="550072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8" name="Picture 7" descr="Rezultat slika za Др Владан Ђоревић (1844. – 1930.)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62995" y="2001583"/>
            <a:ext cx="3168352" cy="32191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37709" y="638105"/>
            <a:ext cx="7527780" cy="5293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Font typeface="Arial" pitchFamily="34" charset="0"/>
              <a:buChar char="•"/>
            </a:pPr>
            <a:r>
              <a:rPr lang="sr-Latn-CS" sz="22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Творац здравственог законодавства у Србији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pitchFamily="34" charset="0"/>
              <a:buChar char="•"/>
            </a:pPr>
            <a:r>
              <a:rPr lang="sr-Latn-R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Закон</a:t>
            </a:r>
            <a:r>
              <a:rPr lang="sr-Latn-R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sr-Latn-R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самосталном</a:t>
            </a:r>
            <a:r>
              <a:rPr lang="sr-Latn-R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фонду</a:t>
            </a:r>
            <a:r>
              <a:rPr lang="sr-Latn-R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sr-Latn-R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чување</a:t>
            </a:r>
            <a:r>
              <a:rPr lang="sr-Latn-R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здравља</a:t>
            </a:r>
            <a:r>
              <a:rPr lang="sr-Latn-R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донет</a:t>
            </a:r>
            <a:r>
              <a:rPr lang="sr-Latn-R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sr-Latn-RS" sz="2400" dirty="0">
                <a:latin typeface="Times New Roman" pitchFamily="18" charset="0"/>
                <a:cs typeface="Times New Roman" pitchFamily="18" charset="0"/>
              </a:rPr>
              <a:t> 1879. 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године</a:t>
            </a:r>
            <a:endParaRPr lang="sr-Latn-RS" sz="24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Latn-RS" sz="24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pitchFamily="34" charset="0"/>
              <a:buChar char="•"/>
            </a:pPr>
            <a:r>
              <a:rPr lang="sr-Latn-R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Закон</a:t>
            </a:r>
            <a:r>
              <a:rPr lang="sr-Latn-R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sr-Latn-R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уређењу</a:t>
            </a:r>
            <a:r>
              <a:rPr lang="sr-Latn-R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санитетске</a:t>
            </a:r>
            <a:r>
              <a:rPr lang="sr-Latn-R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струке</a:t>
            </a:r>
            <a:r>
              <a:rPr lang="sr-Latn-R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r-Latn-R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чувања</a:t>
            </a:r>
            <a:r>
              <a:rPr lang="sr-Latn-R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здравља</a:t>
            </a:r>
            <a:r>
              <a:rPr lang="sr-Latn-RS" sz="2400" dirty="0">
                <a:latin typeface="Times New Roman" pitchFamily="18" charset="0"/>
                <a:cs typeface="Times New Roman" pitchFamily="18" charset="0"/>
              </a:rPr>
              <a:t> 1881. 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године</a:t>
            </a:r>
            <a:endParaRPr lang="sr-Latn-RS" sz="24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pitchFamily="34" charset="0"/>
              <a:buChar char="•"/>
            </a:pPr>
            <a:endParaRPr lang="sr-Cyrl-RS" sz="20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sz="20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pitchFamily="34" charset="0"/>
              <a:buChar char="•"/>
            </a:pPr>
            <a:endParaRPr lang="sr-Cyrl-RS" sz="20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pitchFamily="34" charset="0"/>
              <a:buChar char="•"/>
            </a:pPr>
            <a:endParaRPr lang="sr-Cyrl-RS" sz="20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pitchFamily="34" charset="0"/>
              <a:buChar char="•"/>
            </a:pPr>
            <a:endParaRPr lang="sr-Cyrl-RS" sz="20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pitchFamily="34" charset="0"/>
              <a:buChar char="•"/>
            </a:pPr>
            <a:r>
              <a:rPr lang="sr-Latn-RS" sz="2000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Оба</a:t>
            </a:r>
            <a:r>
              <a:rPr lang="sr-Latn-R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закона</a:t>
            </a:r>
            <a:r>
              <a:rPr lang="sr-Latn-R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садрже</a:t>
            </a:r>
            <a:r>
              <a:rPr lang="sr-Latn-R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прогресивне</a:t>
            </a:r>
            <a:r>
              <a:rPr lang="sr-Latn-R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идеје</a:t>
            </a:r>
            <a:r>
              <a:rPr lang="sr-Latn-R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везане</a:t>
            </a:r>
            <a:r>
              <a:rPr lang="sr-Latn-R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sr-Latn-R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реформу</a:t>
            </a:r>
            <a:r>
              <a:rPr lang="sr-Latn-R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здравства</a:t>
            </a:r>
            <a:r>
              <a:rPr lang="sr-Latn-RS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уређење</a:t>
            </a:r>
            <a:r>
              <a:rPr lang="sr-Latn-R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здравствене</a:t>
            </a:r>
            <a:r>
              <a:rPr lang="sr-Latn-R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службе</a:t>
            </a:r>
            <a:r>
              <a:rPr lang="sr-Latn-R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sr-Latn-R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посебно</a:t>
            </a:r>
            <a:r>
              <a:rPr lang="sr-Latn-R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sr-Latn-R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здравствено</a:t>
            </a:r>
            <a:r>
              <a:rPr lang="sr-Latn-R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васпитање</a:t>
            </a:r>
            <a:r>
              <a:rPr lang="sr-Latn-RS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Закон</a:t>
            </a:r>
            <a:r>
              <a:rPr lang="sr-Latn-R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sr-Latn-R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пр</a:t>
            </a:r>
            <a:r>
              <a:rPr lang="sr-Latn-RS" dirty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sr-Latn-RS" dirty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sr-Latn-RS" dirty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sr-Latn-R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sr-Latn-R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француски</a:t>
            </a:r>
            <a:r>
              <a:rPr lang="sr-Latn-R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r-Latn-R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sr-Latn-RS" dirty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мачки</a:t>
            </a:r>
            <a:r>
              <a:rPr lang="sr-Latn-R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ј</a:t>
            </a:r>
            <a:r>
              <a:rPr lang="sr-Latn-RS" dirty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зик</a:t>
            </a:r>
            <a:r>
              <a:rPr lang="sr-Latn-RS" dirty="0">
                <a:latin typeface="Times New Roman" pitchFamily="18" charset="0"/>
                <a:cs typeface="Times New Roman" pitchFamily="18" charset="0"/>
              </a:rPr>
              <a:t> a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позитивн</a:t>
            </a:r>
            <a:r>
              <a:rPr lang="sr-Latn-RS" dirty="0">
                <a:latin typeface="Times New Roman" pitchFamily="18" charset="0"/>
                <a:cs typeface="Times New Roman" pitchFamily="18" charset="0"/>
              </a:rPr>
              <a:t>e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sr-Latn-RS" dirty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акциј</a:t>
            </a:r>
            <a:r>
              <a:rPr lang="sr-Latn-RS" dirty="0">
                <a:latin typeface="Times New Roman" pitchFamily="18" charset="0"/>
                <a:cs typeface="Times New Roman" pitchFamily="18" charset="0"/>
              </a:rPr>
              <a:t>e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sr-Latn-R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њ</a:t>
            </a:r>
            <a:r>
              <a:rPr lang="sr-Latn-RS" dirty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га</a:t>
            </a:r>
            <a:r>
              <a:rPr lang="sr-Latn-R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забел</a:t>
            </a:r>
            <a:r>
              <a:rPr lang="sr-Latn-RS" dirty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жен</a:t>
            </a:r>
            <a:r>
              <a:rPr lang="sr-Latn-RS" dirty="0">
                <a:latin typeface="Times New Roman" pitchFamily="18" charset="0"/>
                <a:cs typeface="Times New Roman" pitchFamily="18" charset="0"/>
              </a:rPr>
              <a:t>e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sr-Latn-R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sr-Latn-R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девет</a:t>
            </a:r>
            <a:r>
              <a:rPr lang="sr-Latn-R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земаљ</a:t>
            </a:r>
            <a:r>
              <a:rPr lang="sr-Latn-RS" dirty="0">
                <a:latin typeface="Times New Roman" pitchFamily="18" charset="0"/>
                <a:cs typeface="Times New Roman" pitchFamily="18" charset="0"/>
              </a:rPr>
              <a:t>a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Европе</a:t>
            </a:r>
            <a:r>
              <a:rPr lang="sr-Latn-RS" sz="2000" dirty="0">
                <a:latin typeface="Times New Roman" pitchFamily="18" charset="0"/>
                <a:cs typeface="Times New Roman" pitchFamily="18" charset="0"/>
              </a:rPr>
              <a:t>. 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4" descr="Rezultat slika za здравственог законодавства у Србији 19. век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24789" y="3115733"/>
            <a:ext cx="4680520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75520" y="908721"/>
            <a:ext cx="5498668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2400" b="1" dirty="0">
                <a:latin typeface="Times New Roman" pitchFamily="18" charset="0"/>
                <a:cs typeface="Times New Roman" pitchFamily="18" charset="0"/>
              </a:rPr>
              <a:t>Milan Jovanovic – Batut 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hr-HR" sz="2000" b="1" dirty="0">
                <a:latin typeface="Times New Roman" pitchFamily="18" charset="0"/>
                <a:cs typeface="Times New Roman" pitchFamily="18" charset="0"/>
              </a:rPr>
              <a:t>(1847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hr-HR" sz="2000" b="1" dirty="0">
                <a:latin typeface="Times New Roman" pitchFamily="18" charset="0"/>
                <a:cs typeface="Times New Roman" pitchFamily="18" charset="0"/>
              </a:rPr>
              <a:t> – 1940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hr-HR" sz="2000" b="1" dirty="0">
                <a:latin typeface="Times New Roman" pitchFamily="18" charset="0"/>
                <a:cs typeface="Times New Roman" pitchFamily="18" charset="0"/>
              </a:rPr>
              <a:t>)</a:t>
            </a:r>
            <a:br>
              <a:rPr lang="en-US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sr-Latn-RS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endParaRPr lang="en-US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919536" y="4365105"/>
            <a:ext cx="7875850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Font typeface="Arial" pitchFamily="34" charset="0"/>
              <a:buChar char="•"/>
            </a:pPr>
            <a:r>
              <a:rPr lang="sr-Latn-RS" sz="2400" b="1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sr-Cyrl-RS" sz="2200" i="1" dirty="0">
                <a:latin typeface="Times New Roman" pitchFamily="18" charset="0"/>
                <a:cs typeface="Times New Roman" pitchFamily="18" charset="0"/>
              </a:rPr>
              <a:t>Једно</a:t>
            </a:r>
            <a:r>
              <a:rPr lang="pl-PL" sz="22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i="1" dirty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pl-PL" sz="22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i="1" dirty="0">
                <a:latin typeface="Times New Roman" pitchFamily="18" charset="0"/>
                <a:cs typeface="Times New Roman" pitchFamily="18" charset="0"/>
              </a:rPr>
              <a:t>највећих</a:t>
            </a:r>
            <a:r>
              <a:rPr lang="pl-PL" sz="22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i="1" dirty="0">
                <a:latin typeface="Times New Roman" pitchFamily="18" charset="0"/>
                <a:cs typeface="Times New Roman" pitchFamily="18" charset="0"/>
              </a:rPr>
              <a:t>имена</a:t>
            </a:r>
            <a:r>
              <a:rPr lang="pl-PL" sz="22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i="1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pl-PL" sz="22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i="1" dirty="0">
                <a:latin typeface="Times New Roman" pitchFamily="18" charset="0"/>
                <a:cs typeface="Times New Roman" pitchFamily="18" charset="0"/>
              </a:rPr>
              <a:t>нашој</a:t>
            </a:r>
            <a:r>
              <a:rPr lang="pl-PL" sz="22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i="1" dirty="0">
                <a:latin typeface="Times New Roman" pitchFamily="18" charset="0"/>
                <a:cs typeface="Times New Roman" pitchFamily="18" charset="0"/>
              </a:rPr>
              <a:t>медицини</a:t>
            </a:r>
            <a:r>
              <a:rPr lang="pl-PL" sz="2200" i="1" dirty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sr-Cyrl-RS" sz="2200" i="1" dirty="0">
                <a:latin typeface="Times New Roman" pitchFamily="18" charset="0"/>
                <a:cs typeface="Times New Roman" pitchFamily="18" charset="0"/>
              </a:rPr>
              <a:t> оставио</a:t>
            </a:r>
            <a:r>
              <a:rPr lang="pl-PL" sz="22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i="1" dirty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pl-PL" sz="2200" i="1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sr-Cyrl-RS" sz="2200" i="1" dirty="0">
                <a:latin typeface="Times New Roman" pitchFamily="18" charset="0"/>
                <a:cs typeface="Times New Roman" pitchFamily="18" charset="0"/>
              </a:rPr>
              <a:t>печат</a:t>
            </a:r>
            <a:r>
              <a:rPr lang="pl-PL" sz="22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i="1" dirty="0">
                <a:latin typeface="Times New Roman" pitchFamily="18" charset="0"/>
                <a:cs typeface="Times New Roman" pitchFamily="18" charset="0"/>
              </a:rPr>
              <a:t>реформатора</a:t>
            </a:r>
            <a:r>
              <a:rPr lang="pl-PL" sz="2200" i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sz="2200" i="1" dirty="0">
                <a:latin typeface="Times New Roman" pitchFamily="18" charset="0"/>
                <a:cs typeface="Times New Roman" pitchFamily="18" charset="0"/>
              </a:rPr>
              <a:t>здравственог</a:t>
            </a:r>
            <a:r>
              <a:rPr lang="pl-PL" sz="22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i="1" dirty="0">
                <a:latin typeface="Times New Roman" pitchFamily="18" charset="0"/>
                <a:cs typeface="Times New Roman" pitchFamily="18" charset="0"/>
              </a:rPr>
              <a:t>васпитача</a:t>
            </a:r>
            <a:r>
              <a:rPr lang="pl-PL" sz="22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i="1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pl-PL" sz="22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i="1" dirty="0">
                <a:latin typeface="Times New Roman" pitchFamily="18" charset="0"/>
                <a:cs typeface="Times New Roman" pitchFamily="18" charset="0"/>
              </a:rPr>
              <a:t>јавноздравствено</a:t>
            </a:r>
            <a:r>
              <a:rPr lang="pl-PL" sz="22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i="1" dirty="0">
                <a:latin typeface="Times New Roman" pitchFamily="18" charset="0"/>
                <a:cs typeface="Times New Roman" pitchFamily="18" charset="0"/>
              </a:rPr>
              <a:t>опредељеног</a:t>
            </a:r>
            <a:r>
              <a:rPr lang="pl-PL" sz="22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i="1" dirty="0">
                <a:latin typeface="Times New Roman" pitchFamily="18" charset="0"/>
                <a:cs typeface="Times New Roman" pitchFamily="18" charset="0"/>
              </a:rPr>
              <a:t>лекара</a:t>
            </a:r>
            <a:r>
              <a:rPr lang="pl-PL" sz="2200" i="1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r>
              <a:rPr lang="pl-PL" sz="2400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/>
            <a:r>
              <a:rPr lang="pl-PL" sz="2400" b="1" dirty="0">
                <a:latin typeface="Times New Roman" pitchFamily="18" charset="0"/>
                <a:cs typeface="Times New Roman" pitchFamily="18" charset="0"/>
              </a:rPr>
              <a:t>  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5" descr="Rezultat slika za милан јовановиц батут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5640" y="1700808"/>
            <a:ext cx="6624736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48542" y="836712"/>
            <a:ext cx="7659826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sr-Latn-RS" sz="2200" b="1" dirty="0">
              <a:latin typeface="Times New Roman" pitchFamily="18" charset="0"/>
              <a:cs typeface="Times New Roman" pitchFamily="18" charset="0"/>
            </a:endParaRPr>
          </a:p>
          <a:p>
            <a:endParaRPr lang="en-US" sz="2200" b="1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2200" b="1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Ширење</a:t>
            </a:r>
            <a:r>
              <a:rPr lang="sr-Latn-R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здравствене</a:t>
            </a:r>
            <a:r>
              <a:rPr lang="sr-Latn-R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културе</a:t>
            </a:r>
            <a:endParaRPr lang="sr-Latn-RS" sz="22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endParaRPr lang="sr-Latn-RS" sz="22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sr-Latn-R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Председник</a:t>
            </a:r>
            <a:r>
              <a:rPr lang="sr-Latn-R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Српског</a:t>
            </a:r>
            <a:r>
              <a:rPr lang="sr-Latn-R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лекарског</a:t>
            </a:r>
            <a:r>
              <a:rPr lang="sr-Latn-R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друштва</a:t>
            </a:r>
            <a:endParaRPr lang="sr-Latn-RS" sz="2200" dirty="0">
              <a:latin typeface="Times New Roman" pitchFamily="18" charset="0"/>
              <a:cs typeface="Times New Roman" pitchFamily="18" charset="0"/>
            </a:endParaRPr>
          </a:p>
          <a:p>
            <a:endParaRPr lang="sr-Latn-RS" sz="22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sr-Latn-R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Оснивач</a:t>
            </a:r>
            <a:r>
              <a:rPr lang="sr-Latn-RS" sz="22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декан</a:t>
            </a:r>
            <a:r>
              <a:rPr lang="sr-Latn-R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r-Latn-R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професор</a:t>
            </a:r>
            <a:r>
              <a:rPr lang="sr-Latn-R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медицинског</a:t>
            </a:r>
            <a:r>
              <a:rPr lang="sr-Latn-RS" sz="2200" dirty="0">
                <a:latin typeface="Times New Roman" pitchFamily="18" charset="0"/>
                <a:cs typeface="Times New Roman" pitchFamily="18" charset="0"/>
              </a:rPr>
              <a:t> </a:t>
            </a:r>
            <a:endParaRPr lang="sr-Cyrl-RS" sz="22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 факултета</a:t>
            </a:r>
            <a:r>
              <a:rPr lang="sr-Latn-R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sr-Latn-R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Београду</a:t>
            </a:r>
            <a:endParaRPr lang="pl-PL" sz="2200" dirty="0">
              <a:latin typeface="Times New Roman" pitchFamily="18" charset="0"/>
              <a:cs typeface="Times New Roman" pitchFamily="18" charset="0"/>
            </a:endParaRPr>
          </a:p>
          <a:p>
            <a:endParaRPr lang="pl-PL" sz="22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Оснивач</a:t>
            </a:r>
            <a:r>
              <a:rPr lang="pl-PL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pl-PL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председник</a:t>
            </a:r>
            <a:r>
              <a:rPr lang="pl-PL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друштва</a:t>
            </a:r>
            <a:r>
              <a:rPr lang="pl-PL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pl-PL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чување</a:t>
            </a:r>
            <a:r>
              <a:rPr lang="pl-PL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народног</a:t>
            </a:r>
            <a:r>
              <a:rPr lang="pl-PL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здравља</a:t>
            </a:r>
            <a:endParaRPr lang="pl-PL" sz="22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endParaRPr lang="pl-PL" sz="22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Оснивач</a:t>
            </a:r>
            <a:r>
              <a:rPr lang="pl-PL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pl-PL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уредник</a:t>
            </a:r>
            <a:r>
              <a:rPr lang="pl-PL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часописа</a:t>
            </a:r>
            <a:r>
              <a:rPr lang="pl-PL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Народно</a:t>
            </a:r>
            <a:r>
              <a:rPr lang="pl-PL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здравље</a:t>
            </a:r>
            <a:r>
              <a:rPr lang="pl-PL" sz="2200" dirty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4" descr="Rezultat slika za милан јовановиц батут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75106" y="531746"/>
            <a:ext cx="3168352" cy="3312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81158" y="620690"/>
            <a:ext cx="63030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b="1" dirty="0">
                <a:latin typeface="Times New Roman" pitchFamily="18" charset="0"/>
                <a:cs typeface="Times New Roman" pitchFamily="18" charset="0"/>
              </a:rPr>
              <a:t>Андрија</a:t>
            </a:r>
            <a:r>
              <a:rPr lang="hr-HR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b="1" dirty="0">
                <a:latin typeface="Times New Roman" pitchFamily="18" charset="0"/>
                <a:cs typeface="Times New Roman" pitchFamily="18" charset="0"/>
              </a:rPr>
              <a:t>Штампар</a:t>
            </a:r>
            <a:r>
              <a:rPr lang="sr-Latn-CS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Latn-CS" sz="2000" b="1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hr-HR" sz="2000" b="1" dirty="0">
                <a:latin typeface="Times New Roman" pitchFamily="18" charset="0"/>
                <a:cs typeface="Times New Roman" pitchFamily="18" charset="0"/>
              </a:rPr>
              <a:t>1888. - 1958.)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559496" y="1412777"/>
            <a:ext cx="6480720" cy="51090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>
                <a:latin typeface="Times New Roman" pitchFamily="18" charset="0"/>
                <a:cs typeface="Times New Roman" pitchFamily="18" charset="0"/>
              </a:rPr>
              <a:t>●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Latn-R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један</a:t>
            </a:r>
            <a:r>
              <a:rPr lang="sr-Latn-R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sr-Latn-R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најзначајнијих</a:t>
            </a:r>
            <a:r>
              <a:rPr lang="sr-Latn-R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социјално</a:t>
            </a:r>
            <a:r>
              <a:rPr lang="sr-Latn-RS" sz="2000" dirty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медицинских</a:t>
            </a:r>
            <a:r>
              <a:rPr lang="sr-Latn-R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умова</a:t>
            </a:r>
            <a:r>
              <a:rPr lang="sr-Latn-R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Европи</a:t>
            </a:r>
            <a:endParaRPr lang="sr-Latn-RS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   </a:t>
            </a:r>
            <a:endParaRPr lang="sr-Latn-RS" sz="20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Радио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сузбијању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заразних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болести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hr-HR" sz="2000" dirty="0">
                <a:latin typeface="Times New Roman" pitchFamily="18" charset="0"/>
                <a:cs typeface="Times New Roman" pitchFamily="18" charset="0"/>
              </a:rPr>
              <a:t>1919.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hr-HR" sz="2000" dirty="0"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hr-HR" sz="2000" dirty="0">
                <a:latin typeface="Times New Roman" pitchFamily="18" charset="0"/>
                <a:cs typeface="Times New Roman" pitchFamily="18" charset="0"/>
              </a:rPr>
              <a:t>1930.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начелник</a:t>
            </a:r>
            <a:r>
              <a:rPr lang="hr-HR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хигијенско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hr-HR" sz="2000" dirty="0"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епидемиолошке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службе</a:t>
            </a:r>
            <a:r>
              <a:rPr lang="hr-HR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hr-HR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Београду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Иницијатор</a:t>
            </a:r>
            <a:r>
              <a:rPr lang="hr-HR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hr-HR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основач</a:t>
            </a:r>
            <a:r>
              <a:rPr lang="hr-HR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домова</a:t>
            </a:r>
            <a:r>
              <a:rPr lang="hr-HR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народног</a:t>
            </a:r>
            <a:r>
              <a:rPr lang="hr-HR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здравија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Први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професор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социјалне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медицине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загребачком</a:t>
            </a:r>
            <a:r>
              <a:rPr lang="sr-Latn-R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факултету</a:t>
            </a:r>
            <a:endParaRPr lang="sr-Latn-RS" sz="2000" dirty="0">
              <a:latin typeface="Times New Roman" pitchFamily="18" charset="0"/>
              <a:cs typeface="Times New Roman" pitchFamily="18" charset="0"/>
            </a:endParaRPr>
          </a:p>
          <a:p>
            <a:endParaRPr lang="sr-Latn-RS" sz="20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sr-Latn-R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Аутор</a:t>
            </a:r>
            <a:r>
              <a:rPr lang="sr-Latn-R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првог</a:t>
            </a:r>
            <a:r>
              <a:rPr lang="sr-Latn-R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уџбеника</a:t>
            </a:r>
            <a:r>
              <a:rPr lang="sr-Latn-R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из</a:t>
            </a:r>
            <a:r>
              <a:rPr lang="sr-Latn-R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социјалне</a:t>
            </a:r>
            <a:r>
              <a:rPr lang="sr-Latn-R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медицине</a:t>
            </a:r>
          </a:p>
          <a:p>
            <a:pPr>
              <a:buFont typeface="Arial" pitchFamily="34" charset="0"/>
              <a:buChar char="•"/>
            </a:pPr>
            <a:endParaRPr lang="sr-Cyrl-RS" sz="20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2000" dirty="0"/>
              <a:t>1923.</a:t>
            </a:r>
            <a:r>
              <a:rPr lang="sr-Cyrl-RS" sz="2000" dirty="0"/>
              <a:t> један од оснивача Института за социјалну медицину</a:t>
            </a:r>
            <a:r>
              <a:rPr lang="en-US" sz="2000" dirty="0"/>
              <a:t> </a:t>
            </a:r>
            <a:endParaRPr lang="sr-Latn-RS" sz="20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endParaRPr lang="en-US" sz="2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5" descr="Rezultat slika za андрија штампар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48960" y="1967549"/>
            <a:ext cx="2736304" cy="328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57092" y="908721"/>
            <a:ext cx="5275012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sr-Latn-RS" sz="2000" b="1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endParaRPr lang="sr-Latn-RS" sz="2000" b="1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sr-Latn-RS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Један</a:t>
            </a:r>
            <a:r>
              <a:rPr lang="sr-Latn-R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sr-Latn-R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sr-Latn-R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оснивача</a:t>
            </a:r>
            <a:r>
              <a:rPr lang="sr-Latn-R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Светске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здравствене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организације</a:t>
            </a:r>
            <a:endParaRPr lang="sr-Latn-RS" sz="20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endParaRPr lang="sr-Latn-RS" sz="20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sr-Latn-R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Председавао</a:t>
            </a:r>
            <a:r>
              <a:rPr lang="sr-Latn-R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sr-Latn-R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првом</a:t>
            </a:r>
            <a:r>
              <a:rPr lang="sr-Latn-R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Генералном</a:t>
            </a:r>
            <a:r>
              <a:rPr lang="sr-Latn-R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скупштином</a:t>
            </a:r>
            <a:r>
              <a:rPr lang="sr-Latn-R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СЗО</a:t>
            </a:r>
            <a:r>
              <a:rPr lang="sr-Latn-RS" sz="20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која</a:t>
            </a:r>
            <a:r>
              <a:rPr lang="sr-Latn-R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sr-Latn-R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одржана</a:t>
            </a:r>
            <a:r>
              <a:rPr lang="sr-Latn-RS" sz="2000" dirty="0">
                <a:latin typeface="Times New Roman" pitchFamily="18" charset="0"/>
                <a:cs typeface="Times New Roman" pitchFamily="18" charset="0"/>
              </a:rPr>
              <a:t> 24.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јуна</a:t>
            </a:r>
            <a:r>
              <a:rPr lang="sr-Latn-RS" sz="2000" dirty="0">
                <a:latin typeface="Times New Roman" pitchFamily="18" charset="0"/>
                <a:cs typeface="Times New Roman" pitchFamily="18" charset="0"/>
              </a:rPr>
              <a:t> 1948.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године</a:t>
            </a:r>
            <a:r>
              <a:rPr lang="sr-Latn-R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sr-Latn-R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Женеви</a:t>
            </a:r>
            <a:r>
              <a:rPr lang="sr-Latn-RS" sz="20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Font typeface="Arial" pitchFamily="34" charset="0"/>
              <a:buChar char="•"/>
            </a:pPr>
            <a:endParaRPr lang="sr-Latn-RS" sz="20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sr-Latn-R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њега се везује</a:t>
            </a:r>
            <a:r>
              <a:rPr lang="sr-Latn-R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sr-Latn-R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r-Latn-R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формулисање</a:t>
            </a:r>
            <a:r>
              <a:rPr lang="sr-Latn-R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дефиниције</a:t>
            </a:r>
            <a:r>
              <a:rPr lang="sr-Latn-R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здравља</a:t>
            </a:r>
            <a:r>
              <a:rPr lang="sr-Latn-R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из </a:t>
            </a:r>
            <a:r>
              <a:rPr lang="sr-Latn-RS" sz="2000" dirty="0">
                <a:latin typeface="Times New Roman" pitchFamily="18" charset="0"/>
                <a:cs typeface="Times New Roman" pitchFamily="18" charset="0"/>
              </a:rPr>
              <a:t>1948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.год. </a:t>
            </a:r>
            <a:endParaRPr lang="sr-Latn-RS" sz="20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endParaRPr lang="sr-Latn-RS" sz="20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sr-Latn-R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Добитник је</a:t>
            </a:r>
            <a:r>
              <a:rPr lang="sr-Latn-R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највишег</a:t>
            </a:r>
            <a:r>
              <a:rPr lang="sr-Latn-R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признања</a:t>
            </a:r>
            <a:r>
              <a:rPr lang="sr-Latn-R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те</a:t>
            </a:r>
            <a:r>
              <a:rPr lang="sr-Latn-R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организације</a:t>
            </a:r>
            <a:r>
              <a:rPr lang="sr-Latn-RS" sz="2000" dirty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Леон</a:t>
            </a:r>
            <a:r>
              <a:rPr lang="sr-Latn-R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Бернард</a:t>
            </a:r>
            <a:r>
              <a:rPr lang="sr-Latn-R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награде</a:t>
            </a:r>
            <a:endParaRPr lang="sr-Latn-RS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6" descr="Rezultat slika za found of world health organisation  1948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32104" y="1209411"/>
            <a:ext cx="4211960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1200" y="2717800"/>
            <a:ext cx="8229600" cy="3408364"/>
          </a:xfrm>
        </p:spPr>
        <p:txBody>
          <a:bodyPr>
            <a:normAutofit lnSpcReduction="10000"/>
          </a:bodyPr>
          <a:lstStyle/>
          <a:p>
            <a:pPr marL="0" indent="0">
              <a:buNone/>
              <a:defRPr/>
            </a:pPr>
            <a:r>
              <a:rPr lang="sr-Cyrl-RS" sz="2200" dirty="0"/>
              <a:t>Непосредно по завршетку Првог светског рата, оснивањем посебног државног органа, </a:t>
            </a:r>
            <a:r>
              <a:rPr lang="sr-Cyrl-RS" sz="2200" b="1" dirty="0"/>
              <a:t>Министарства народног здравља (1919</a:t>
            </a:r>
            <a:r>
              <a:rPr lang="sr-Cyrl-RS" sz="2200" dirty="0"/>
              <a:t>) и њеног стручног саветодавног органа – </a:t>
            </a:r>
            <a:r>
              <a:rPr lang="sr-Cyrl-RS" sz="2200" b="1" dirty="0"/>
              <a:t>Сталне епидемијске комисије </a:t>
            </a:r>
            <a:r>
              <a:rPr lang="sr-Cyrl-RS" sz="2200" dirty="0"/>
              <a:t>којом је председавао др Милан Јовановић Батут (1847–1940), започињу припреме за формирање првих превентивних установа. </a:t>
            </a:r>
          </a:p>
          <a:p>
            <a:pPr marL="0" indent="0">
              <a:buNone/>
              <a:defRPr/>
            </a:pPr>
            <a:endParaRPr lang="sr-Cyrl-RS" sz="2200" dirty="0"/>
          </a:p>
          <a:p>
            <a:pPr marL="0" indent="0">
              <a:buNone/>
              <a:defRPr/>
            </a:pPr>
            <a:r>
              <a:rPr lang="sr-Cyrl-RS" sz="2200" dirty="0"/>
              <a:t>Од пресудног значаја за развој целокупне превентивне делатности у тадашњој држави имало је формирање Централног хигијенског завода у Београду (ЦХЗ).</a:t>
            </a:r>
            <a:endParaRPr lang="en-US" sz="2200" dirty="0"/>
          </a:p>
          <a:p>
            <a:pPr>
              <a:buFont typeface="Arial" pitchFamily="34" charset="0"/>
              <a:buChar char="•"/>
              <a:defRPr/>
            </a:pP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295402" y="618066"/>
            <a:ext cx="9601196" cy="1303867"/>
          </a:xfrm>
        </p:spPr>
        <p:txBody>
          <a:bodyPr>
            <a:noAutofit/>
          </a:bodyPr>
          <a:lstStyle/>
          <a:p>
            <a:r>
              <a:rPr lang="sr-Cyrl-RS" sz="3600" dirty="0">
                <a:latin typeface="Times New Roman" pitchFamily="18" charset="0"/>
                <a:cs typeface="Times New Roman" pitchFamily="18" charset="0"/>
              </a:rPr>
              <a:t>Развој института за јавно здравље Србије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7400" y="304800"/>
            <a:ext cx="8229600" cy="838200"/>
          </a:xfrm>
        </p:spPr>
        <p:txBody>
          <a:bodyPr>
            <a:normAutofit fontScale="90000"/>
          </a:bodyPr>
          <a:lstStyle/>
          <a:p>
            <a:pPr>
              <a:lnSpc>
                <a:spcPct val="100000"/>
              </a:lnSpc>
              <a:defRPr/>
            </a:pPr>
            <a:br>
              <a:rPr lang="sr-Cyrl-RS" sz="3600" b="1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br>
              <a:rPr lang="sr-Cyrl-RS" sz="3600" b="1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br>
              <a:rPr lang="en-US">
                <a:effectLst/>
              </a:rPr>
            </a:br>
            <a:endParaRPr lang="en-US" sz="360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1200" y="1219201"/>
            <a:ext cx="8229600" cy="4906963"/>
          </a:xfrm>
        </p:spPr>
        <p:txBody>
          <a:bodyPr>
            <a:normAutofit/>
          </a:bodyPr>
          <a:lstStyle/>
          <a:p>
            <a:pPr marL="0" indent="0">
              <a:buNone/>
              <a:defRPr/>
            </a:pPr>
            <a:endParaRPr lang="sr-Cyrl-RS" dirty="0"/>
          </a:p>
          <a:p>
            <a:pPr>
              <a:buFont typeface="Arial" pitchFamily="34" charset="0"/>
              <a:buChar char="•"/>
              <a:defRPr/>
            </a:pPr>
            <a:endParaRPr lang="sr-Cyrl-RS" dirty="0"/>
          </a:p>
          <a:p>
            <a:pPr>
              <a:buFont typeface="Arial" pitchFamily="34" charset="0"/>
              <a:buChar char="•"/>
              <a:defRPr/>
            </a:pPr>
            <a:endParaRPr lang="sr-Cyrl-RS" dirty="0"/>
          </a:p>
          <a:p>
            <a:pPr>
              <a:buFont typeface="Arial" pitchFamily="34" charset="0"/>
              <a:buChar char="•"/>
              <a:defRPr/>
            </a:pPr>
            <a:endParaRPr lang="sr-Cyrl-RS" dirty="0"/>
          </a:p>
          <a:p>
            <a:pPr>
              <a:buFont typeface="Arial" pitchFamily="34" charset="0"/>
              <a:buChar char="•"/>
              <a:defRPr/>
            </a:pPr>
            <a:endParaRPr lang="sr-Cyrl-RS" dirty="0"/>
          </a:p>
          <a:p>
            <a:pPr>
              <a:buFont typeface="Arial" pitchFamily="34" charset="0"/>
              <a:buChar char="•"/>
              <a:defRPr/>
            </a:pPr>
            <a:endParaRPr lang="sr-Cyrl-RS" dirty="0"/>
          </a:p>
          <a:p>
            <a:pPr>
              <a:buFont typeface="Arial" pitchFamily="34" charset="0"/>
              <a:buChar char="•"/>
              <a:defRPr/>
            </a:pPr>
            <a:r>
              <a:rPr lang="ru-RU" b="1" dirty="0"/>
              <a:t>Централни хигијенски завод </a:t>
            </a:r>
            <a:r>
              <a:rPr lang="ru-RU" dirty="0"/>
              <a:t>- </a:t>
            </a:r>
            <a:r>
              <a:rPr lang="sr-Cyrl-RS" dirty="0"/>
              <a:t> централна превентивна медицинска установа-</a:t>
            </a:r>
            <a:r>
              <a:rPr lang="ru-RU" dirty="0"/>
              <a:t>повезује и координира разгранату мреже бактериолошких станица и епидемиолошких завода</a:t>
            </a:r>
            <a:endParaRPr lang="sr-Cyrl-RS" dirty="0"/>
          </a:p>
        </p:txBody>
      </p:sp>
      <p:pic>
        <p:nvPicPr>
          <p:cNvPr id="59396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73867" y="723900"/>
            <a:ext cx="6781800" cy="319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57400" y="954038"/>
            <a:ext cx="8229600" cy="5440363"/>
          </a:xfrm>
        </p:spPr>
        <p:txBody>
          <a:bodyPr/>
          <a:lstStyle/>
          <a:p>
            <a:pPr>
              <a:spcBef>
                <a:spcPts val="1200"/>
              </a:spcBef>
              <a:buFont typeface="Arial" pitchFamily="34" charset="0"/>
              <a:buChar char="•"/>
              <a:defRPr/>
            </a:pPr>
            <a:r>
              <a:rPr lang="sr-Cyrl-RS" sz="2200" dirty="0"/>
              <a:t>1922. године основана је Стална бактериолошка станица у Београду </a:t>
            </a:r>
          </a:p>
          <a:p>
            <a:pPr>
              <a:spcBef>
                <a:spcPts val="1200"/>
              </a:spcBef>
              <a:buFont typeface="Arial" pitchFamily="34" charset="0"/>
              <a:buChar char="•"/>
              <a:defRPr/>
            </a:pPr>
            <a:r>
              <a:rPr lang="sr-Cyrl-RS" sz="2200" dirty="0"/>
              <a:t>1922. године основана је  Лабораторија за тропске болести (Паразитолошко одељење)</a:t>
            </a:r>
          </a:p>
          <a:p>
            <a:pPr>
              <a:spcBef>
                <a:spcPts val="1200"/>
              </a:spcBef>
              <a:buFont typeface="Arial" pitchFamily="34" charset="0"/>
              <a:buChar char="•"/>
              <a:defRPr/>
            </a:pPr>
            <a:r>
              <a:rPr lang="ru-RU" sz="2200" dirty="0"/>
              <a:t>1923. године основан је Институт за социјалну медицину, као самостална установа. </a:t>
            </a:r>
          </a:p>
          <a:p>
            <a:pPr>
              <a:spcBef>
                <a:spcPts val="1200"/>
              </a:spcBef>
              <a:buFont typeface="Arial" pitchFamily="34" charset="0"/>
              <a:buChar char="•"/>
              <a:defRPr/>
            </a:pPr>
            <a:r>
              <a:rPr lang="ru-RU" sz="2200" dirty="0"/>
              <a:t>1924. године основан је Централни хигијенски завод </a:t>
            </a:r>
          </a:p>
          <a:p>
            <a:pPr>
              <a:spcBef>
                <a:spcPts val="1200"/>
              </a:spcBef>
              <a:buFont typeface="Arial" pitchFamily="34" charset="0"/>
              <a:buChar char="•"/>
              <a:defRPr/>
            </a:pPr>
            <a:r>
              <a:rPr lang="sr-Cyrl-RS" sz="2200" dirty="0"/>
              <a:t>1945. године, по завршетку Другог светског рата у згради Централног хигијенског завода формирани су: Савезни епидемиолошки институт, Савезни хигијенски институт и Бактериолошко-епидемиолошки завод Србије.</a:t>
            </a:r>
            <a:endParaRPr lang="en-US" sz="2200" dirty="0"/>
          </a:p>
          <a:p>
            <a:pPr>
              <a:buFont typeface="Arial" pitchFamily="34" charset="0"/>
              <a:buChar char="•"/>
              <a:defRPr/>
            </a:pPr>
            <a:r>
              <a:rPr lang="sr-Cyrl-RS" sz="2200" dirty="0"/>
              <a:t> </a:t>
            </a:r>
            <a:endParaRPr lang="en-US" sz="2200" dirty="0"/>
          </a:p>
          <a:p>
            <a:pPr>
              <a:spcBef>
                <a:spcPts val="1800"/>
              </a:spcBef>
              <a:buFont typeface="Arial" pitchFamily="34" charset="0"/>
              <a:buChar char="•"/>
              <a:defRPr/>
            </a:pPr>
            <a:endParaRPr lang="en-US" dirty="0">
              <a:latin typeface="+mn-lt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14388" y="2463800"/>
            <a:ext cx="9347200" cy="3810001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  <a:defRPr/>
            </a:pPr>
            <a:r>
              <a:rPr lang="sr-Cyrl-RS" sz="2000" dirty="0"/>
              <a:t>1951. године основан је Хигијенски институт Народне Републике Србије.</a:t>
            </a:r>
            <a:endParaRPr lang="en-US" sz="2000" dirty="0"/>
          </a:p>
          <a:p>
            <a:pPr>
              <a:buFont typeface="Arial" pitchFamily="34" charset="0"/>
              <a:buChar char="•"/>
              <a:defRPr/>
            </a:pPr>
            <a:r>
              <a:rPr lang="sr-Cyrl-RS" sz="2000" dirty="0"/>
              <a:t>1961. године Хигијенски институт НР Србије постао је Завод за здравствену заштиту Социјалистичке Републике Србије и поверена му је и функција Републичког здравственог центра.</a:t>
            </a:r>
            <a:endParaRPr lang="en-US" sz="2000" dirty="0"/>
          </a:p>
          <a:p>
            <a:pPr>
              <a:buFont typeface="Arial" pitchFamily="34" charset="0"/>
              <a:buChar char="•"/>
              <a:defRPr/>
            </a:pPr>
            <a:r>
              <a:rPr lang="sr-Cyrl-RS" sz="2000" dirty="0"/>
              <a:t>1979. године Завод за здравствену заштиту СР Србије постао је Завод за заштиту здравља Србије „Др Милан Јовановић Батут".</a:t>
            </a:r>
            <a:endParaRPr lang="en-US" sz="2000" dirty="0"/>
          </a:p>
          <a:p>
            <a:pPr>
              <a:buFont typeface="Arial" pitchFamily="34" charset="0"/>
              <a:buChar char="•"/>
              <a:defRPr/>
            </a:pPr>
            <a:r>
              <a:rPr lang="sr-Cyrl-RS" sz="2000" dirty="0"/>
              <a:t>1997. године постао је Институт за заштиту здравља Србије „Др Милан Јовановић Батут".</a:t>
            </a:r>
            <a:endParaRPr lang="en-US" sz="2000" dirty="0"/>
          </a:p>
          <a:p>
            <a:pPr>
              <a:buFont typeface="Arial" pitchFamily="34" charset="0"/>
              <a:buChar char="•"/>
              <a:defRPr/>
            </a:pPr>
            <a:r>
              <a:rPr lang="sr-Cyrl-RS" sz="2000" dirty="0"/>
              <a:t>2006. године постао је Институт за јавно здравље Србије „Др Милан Јовановић Батут"</a:t>
            </a:r>
            <a:endParaRPr lang="en-US" sz="2000" dirty="0"/>
          </a:p>
          <a:p>
            <a:pPr>
              <a:buFont typeface="Arial" pitchFamily="34" charset="0"/>
              <a:buChar char="•"/>
              <a:defRPr/>
            </a:pPr>
            <a:endParaRPr lang="en-US" sz="2200" dirty="0"/>
          </a:p>
        </p:txBody>
      </p:sp>
      <p:pic>
        <p:nvPicPr>
          <p:cNvPr id="4" name="Picture 3" descr="Srodna slika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97501" y="400306"/>
            <a:ext cx="7560840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dirty="0"/>
              <a:t>Ф</a:t>
            </a:r>
            <a:r>
              <a:rPr lang="ru-RU" dirty="0"/>
              <a:t>аз</a:t>
            </a:r>
            <a:r>
              <a:rPr lang="en-US" dirty="0"/>
              <a:t>e</a:t>
            </a:r>
            <a:r>
              <a:rPr lang="ru-RU" dirty="0"/>
              <a:t> у развоју медицине</a:t>
            </a:r>
            <a:br>
              <a:rPr lang="ru-RU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/>
              <a:t>Развој медицине кроз историју може се поделити у неколико кључних фаза, које су обликоване различитим сазнањима, технологијама и друштвеним променама. Ове фазе нису строго одвојене, већ се често преклапају и међусобно утичу, али помажу нам да боље разумемо еволуцију медицинске праксе. </a:t>
            </a:r>
            <a:endParaRPr lang="en-US" dirty="0"/>
          </a:p>
          <a:p>
            <a:r>
              <a:rPr lang="ru-RU" b="1" dirty="0"/>
              <a:t>Примитивна медицина и магија: </a:t>
            </a:r>
            <a:r>
              <a:rPr lang="ru-RU" dirty="0"/>
              <a:t>У најранијим фазама људске историје, медицина је била повезана са магијским и религијским веровањима. Лекари и шамани користили су различите обреде, биље и амајлије у покушају да лече болести. Ова фаза медицинског развоја била је обележена малим разумевањем анатомије и физиологије.</a:t>
            </a:r>
          </a:p>
        </p:txBody>
      </p:sp>
    </p:spTree>
    <p:extLst>
      <p:ext uri="{BB962C8B-B14F-4D97-AF65-F5344CB8AC3E}">
        <p14:creationId xmlns:p14="http://schemas.microsoft.com/office/powerpoint/2010/main" val="2389700592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62698" y="614872"/>
            <a:ext cx="65722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sr-Cyrl-RS" sz="2400" b="1" dirty="0">
                <a:latin typeface="Times New Roman" pitchFamily="18" charset="0"/>
                <a:cs typeface="Times New Roman" pitchFamily="18" charset="0"/>
              </a:rPr>
              <a:t>Дефиниције</a:t>
            </a:r>
            <a:r>
              <a:rPr lang="sr-Latn-RS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b="1" dirty="0">
                <a:latin typeface="Times New Roman" pitchFamily="18" charset="0"/>
                <a:cs typeface="Times New Roman" pitchFamily="18" charset="0"/>
              </a:rPr>
              <a:t>социјалне</a:t>
            </a:r>
            <a:r>
              <a:rPr lang="sr-Latn-RS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b="1" dirty="0">
                <a:latin typeface="Times New Roman" pitchFamily="18" charset="0"/>
                <a:cs typeface="Times New Roman" pitchFamily="18" charset="0"/>
              </a:rPr>
              <a:t>медицине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90133" y="1268760"/>
            <a:ext cx="8932334" cy="58785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Социјална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медицина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примена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епидемиологије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социјалних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наука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истраживање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као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заштиту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здравља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, и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то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како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појединаца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тако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целокупног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становништва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”.</a:t>
            </a:r>
          </a:p>
          <a:p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Susser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M.)</a:t>
            </a:r>
            <a:endParaRPr lang="sr-Cyrl-RS" sz="2000" dirty="0">
              <a:latin typeface="Times New Roman" pitchFamily="18" charset="0"/>
              <a:cs typeface="Times New Roman" pitchFamily="18" charset="0"/>
            </a:endParaRPr>
          </a:p>
          <a:p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Социјална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медицина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област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медицине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која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проучава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утицај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колективног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понашања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организованог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друштва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појединце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припадају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различитим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често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депривираним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групама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”.</a:t>
            </a:r>
          </a:p>
          <a:p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(McGraw Hill)</a:t>
            </a:r>
            <a:endParaRPr lang="sr-Cyrl-RS" sz="2000" dirty="0">
              <a:latin typeface="Times New Roman" pitchFamily="18" charset="0"/>
              <a:cs typeface="Times New Roman" pitchFamily="18" charset="0"/>
            </a:endParaRPr>
          </a:p>
          <a:p>
            <a:endParaRPr lang="sr-Cyrl-RS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Социјална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медицина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академска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дисциплина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која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проучава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социјалне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факторе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болести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здрављу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као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начин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функционисања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социјалних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здравствених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институција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”. </a:t>
            </a:r>
          </a:p>
          <a:p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(Roemer M)</a:t>
            </a:r>
          </a:p>
          <a:p>
            <a:pPr>
              <a:buFont typeface="Arial" pitchFamily="34" charset="0"/>
              <a:buChar char="•"/>
              <a:defRPr/>
            </a:pPr>
            <a:endParaRPr lang="sr-Latn-CS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sr-Latn-CS" sz="2400" dirty="0">
              <a:latin typeface="Times New Roman" pitchFamily="18" charset="0"/>
              <a:cs typeface="Times New Roman" pitchFamily="18" charset="0"/>
            </a:endParaRPr>
          </a:p>
          <a:p>
            <a:pPr algn="r">
              <a:buFont typeface="Arial" charset="0"/>
              <a:buNone/>
            </a:pPr>
            <a:r>
              <a:rPr lang="sr-Latn-CS" sz="2400" dirty="0">
                <a:latin typeface="Times New Roman" pitchFamily="18" charset="0"/>
                <a:cs typeface="Times New Roman" pitchFamily="18" charset="0"/>
              </a:rPr>
              <a:t>		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24232" y="428605"/>
            <a:ext cx="65722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Cyrl-RS" sz="2400" b="1" dirty="0">
                <a:latin typeface="Times New Roman" pitchFamily="18" charset="0"/>
                <a:cs typeface="Times New Roman" pitchFamily="18" charset="0"/>
              </a:rPr>
              <a:t>Дефиниције</a:t>
            </a:r>
            <a:r>
              <a:rPr lang="sr-Latn-RS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b="1" dirty="0">
                <a:latin typeface="Times New Roman" pitchFamily="18" charset="0"/>
                <a:cs typeface="Times New Roman" pitchFamily="18" charset="0"/>
              </a:rPr>
              <a:t>социјалне</a:t>
            </a:r>
            <a:r>
              <a:rPr lang="sr-Latn-RS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b="1" dirty="0">
                <a:latin typeface="Times New Roman" pitchFamily="18" charset="0"/>
                <a:cs typeface="Times New Roman" pitchFamily="18" charset="0"/>
              </a:rPr>
              <a:t>медицине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81667" y="1268760"/>
            <a:ext cx="947420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“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Социјална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медицина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наука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која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бави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испитивањем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међусобног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утицаја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социјалних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односа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патолошких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појава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народу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проналажењем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мера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социјалног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карактера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унапређење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народног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здравља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.”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000" b="1" dirty="0" err="1">
                <a:latin typeface="Times New Roman" pitchFamily="18" charset="0"/>
                <a:cs typeface="Times New Roman" pitchFamily="18" charset="0"/>
              </a:rPr>
              <a:t>Штампар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 А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.)</a:t>
            </a:r>
          </a:p>
          <a:p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Социјална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медицина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значи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организовану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бригу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заједнице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државе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друштва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као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целине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здравље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добробит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читавог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народа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”.</a:t>
            </a:r>
          </a:p>
          <a:p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000" b="1" dirty="0" err="1">
                <a:latin typeface="Times New Roman" pitchFamily="18" charset="0"/>
                <a:cs typeface="Times New Roman" pitchFamily="18" charset="0"/>
              </a:rPr>
              <a:t>Герић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 Р.)</a:t>
            </a:r>
          </a:p>
          <a:p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Наука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која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проучава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здравствено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стање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народа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разне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утицаје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мјега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систем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организацију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здравствене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заштите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као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могућност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примене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итицај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савремених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тековина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науке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систему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здравствене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заштите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”.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000" b="1" dirty="0" err="1">
                <a:latin typeface="Times New Roman" pitchFamily="18" charset="0"/>
                <a:cs typeface="Times New Roman" pitchFamily="18" charset="0"/>
              </a:rPr>
              <a:t>Савић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 С, </a:t>
            </a:r>
            <a:r>
              <a:rPr lang="en-US" sz="2000" b="1" dirty="0" err="1">
                <a:latin typeface="Times New Roman" pitchFamily="18" charset="0"/>
                <a:cs typeface="Times New Roman" pitchFamily="18" charset="0"/>
              </a:rPr>
              <a:t>Јаковљевић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 Ђ.)</a:t>
            </a:r>
            <a:endParaRPr lang="sr-Cyrl-RS" sz="2000" b="1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  <a:defRPr/>
            </a:pPr>
            <a:endParaRPr lang="sr-Cyrl-RS" sz="2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  <a:defRPr/>
            </a:pP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Наука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о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заштити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здрав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ља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људи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заједници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организацији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те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заштите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000" b="1" dirty="0" err="1">
                <a:latin typeface="Times New Roman" pitchFamily="18" charset="0"/>
                <a:cs typeface="Times New Roman" pitchFamily="18" charset="0"/>
              </a:rPr>
              <a:t>Мићовићовић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000" b="1" dirty="0" err="1">
                <a:latin typeface="Times New Roman" pitchFamily="18" charset="0"/>
                <a:cs typeface="Times New Roman" pitchFamily="18" charset="0"/>
              </a:rPr>
              <a:t>Цуцић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000" b="1" dirty="0" err="1">
                <a:latin typeface="Times New Roman" pitchFamily="18" charset="0"/>
                <a:cs typeface="Times New Roman" pitchFamily="18" charset="0"/>
              </a:rPr>
              <a:t>Јањић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>
              <a:buFont typeface="Arial" pitchFamily="34" charset="0"/>
              <a:buChar char="•"/>
              <a:defRPr/>
            </a:pPr>
            <a:endParaRPr lang="sr-Latn-CS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sr-Latn-CS" sz="2400" dirty="0">
              <a:latin typeface="Times New Roman" pitchFamily="18" charset="0"/>
              <a:cs typeface="Times New Roman" pitchFamily="18" charset="0"/>
            </a:endParaRPr>
          </a:p>
          <a:p>
            <a:pPr algn="r">
              <a:buFont typeface="Arial" charset="0"/>
              <a:buNone/>
            </a:pPr>
            <a:r>
              <a:rPr lang="sr-Latn-CS" sz="2400" dirty="0">
                <a:latin typeface="Times New Roman" pitchFamily="18" charset="0"/>
                <a:cs typeface="Times New Roman" pitchFamily="18" charset="0"/>
              </a:rPr>
              <a:t>		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95401" y="648844"/>
            <a:ext cx="83337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Cyrl-RS" sz="2400" b="1" dirty="0">
                <a:latin typeface="Times New Roman" pitchFamily="18" charset="0"/>
                <a:cs typeface="Times New Roman" pitchFamily="18" charset="0"/>
              </a:rPr>
              <a:t>Предмет</a:t>
            </a:r>
            <a:r>
              <a:rPr lang="sr-Latn-RS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b="1" dirty="0">
                <a:latin typeface="Times New Roman" pitchFamily="18" charset="0"/>
                <a:cs typeface="Times New Roman" pitchFamily="18" charset="0"/>
              </a:rPr>
              <a:t>проучавања</a:t>
            </a:r>
            <a:r>
              <a:rPr lang="sr-Latn-RS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b="1" dirty="0">
                <a:latin typeface="Times New Roman" pitchFamily="18" charset="0"/>
                <a:cs typeface="Times New Roman" pitchFamily="18" charset="0"/>
              </a:rPr>
              <a:t>социјалне</a:t>
            </a:r>
            <a:r>
              <a:rPr lang="sr-Latn-RS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b="1" dirty="0">
                <a:latin typeface="Times New Roman" pitchFamily="18" charset="0"/>
                <a:cs typeface="Times New Roman" pitchFamily="18" charset="0"/>
              </a:rPr>
              <a:t>медицине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385214" y="1484785"/>
            <a:ext cx="6879138" cy="4493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  <a:defRPr/>
            </a:pPr>
            <a:r>
              <a:rPr lang="hr-HR" sz="2200" b="1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Здравље</a:t>
            </a:r>
            <a:r>
              <a:rPr lang="hr-HR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hr-HR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фактори</a:t>
            </a:r>
            <a:r>
              <a:rPr lang="hr-HR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hr-HR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hr-HR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њега</a:t>
            </a:r>
            <a:r>
              <a:rPr lang="hr-HR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утичу</a:t>
            </a:r>
            <a:r>
              <a:rPr lang="hr-HR" sz="2200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Font typeface="Arial" pitchFamily="34" charset="0"/>
              <a:buChar char="•"/>
              <a:defRPr/>
            </a:pPr>
            <a:endParaRPr lang="hr-HR" sz="22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  <a:defRPr/>
            </a:pPr>
            <a:r>
              <a:rPr lang="hr-HR" sz="2200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Мерење</a:t>
            </a:r>
            <a:r>
              <a:rPr lang="hr-HR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здравља</a:t>
            </a:r>
            <a:r>
              <a:rPr lang="hr-HR" sz="2200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defRPr/>
            </a:pPr>
            <a:endParaRPr lang="hr-HR" sz="22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  <a:defRPr/>
            </a:pPr>
            <a:r>
              <a:rPr lang="hr-HR" sz="2200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Организација</a:t>
            </a:r>
            <a:r>
              <a:rPr lang="hr-HR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здравствене</a:t>
            </a:r>
            <a:r>
              <a:rPr lang="hr-HR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заштите</a:t>
            </a:r>
            <a:endParaRPr lang="hr-HR" sz="2200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hr-HR" sz="22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  <a:defRPr/>
            </a:pPr>
            <a:r>
              <a:rPr lang="hr-HR" sz="2200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Економика у здравству</a:t>
            </a:r>
          </a:p>
          <a:p>
            <a:pPr>
              <a:buFont typeface="Arial" pitchFamily="34" charset="0"/>
              <a:buChar char="•"/>
              <a:defRPr/>
            </a:pPr>
            <a:endParaRPr lang="sr-Cyrl-RS" sz="22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  <a:defRPr/>
            </a:pPr>
            <a:r>
              <a:rPr lang="hr-HR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Технологије</a:t>
            </a:r>
            <a:r>
              <a:rPr lang="hr-HR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hr-HR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здравље</a:t>
            </a:r>
          </a:p>
          <a:p>
            <a:pPr>
              <a:buFont typeface="Arial" pitchFamily="34" charset="0"/>
              <a:buChar char="•"/>
              <a:defRPr/>
            </a:pPr>
            <a:endParaRPr lang="sr-Cyrl-RS" sz="22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  <a:defRPr/>
            </a:pP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 Менаџмент у здравству</a:t>
            </a:r>
          </a:p>
          <a:p>
            <a:pPr>
              <a:buFont typeface="Arial" pitchFamily="34" charset="0"/>
              <a:buChar char="•"/>
              <a:defRPr/>
            </a:pPr>
            <a:endParaRPr lang="sr-Cyrl-RS" sz="22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  <a:defRPr/>
            </a:pP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 Квалитет у здравству</a:t>
            </a:r>
            <a:endParaRPr lang="hr-HR" sz="2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30878" y="447056"/>
            <a:ext cx="79296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sr-Cyrl-RS" sz="2400" b="1" dirty="0">
                <a:latin typeface="Times New Roman" pitchFamily="18" charset="0"/>
                <a:cs typeface="Times New Roman" pitchFamily="18" charset="0"/>
              </a:rPr>
              <a:t>Предмет</a:t>
            </a:r>
            <a:r>
              <a:rPr lang="sr-Latn-RS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b="1" dirty="0">
                <a:latin typeface="Times New Roman" pitchFamily="18" charset="0"/>
                <a:cs typeface="Times New Roman" pitchFamily="18" charset="0"/>
              </a:rPr>
              <a:t>проучавања</a:t>
            </a:r>
            <a:r>
              <a:rPr lang="sr-Latn-RS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b="1" dirty="0">
                <a:latin typeface="Times New Roman" pitchFamily="18" charset="0"/>
                <a:cs typeface="Times New Roman" pitchFamily="18" charset="0"/>
              </a:rPr>
              <a:t>социјалне</a:t>
            </a:r>
            <a:r>
              <a:rPr lang="sr-Latn-RS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b="1" dirty="0">
                <a:latin typeface="Times New Roman" pitchFamily="18" charset="0"/>
                <a:cs typeface="Times New Roman" pitchFamily="18" charset="0"/>
              </a:rPr>
              <a:t>медицине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385214" y="1268761"/>
            <a:ext cx="6951146" cy="59708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  <a:defRPr/>
            </a:pPr>
            <a:r>
              <a:rPr lang="hr-HR" sz="2200" b="1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Планирање у здравству</a:t>
            </a:r>
          </a:p>
          <a:p>
            <a:pPr>
              <a:buFont typeface="Arial" pitchFamily="34" charset="0"/>
              <a:buChar char="•"/>
              <a:defRPr/>
            </a:pPr>
            <a:endParaRPr lang="sr-Cyrl-RS" sz="22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  <a:defRPr/>
            </a:pP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Понашање и здравље</a:t>
            </a:r>
          </a:p>
          <a:p>
            <a:pPr>
              <a:buFont typeface="Arial" pitchFamily="34" charset="0"/>
              <a:buChar char="•"/>
              <a:defRPr/>
            </a:pPr>
            <a:endParaRPr lang="sr-Cyrl-RS" sz="22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  <a:defRPr/>
            </a:pP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Васпитање за здравље</a:t>
            </a:r>
          </a:p>
          <a:p>
            <a:pPr>
              <a:buFont typeface="Arial" pitchFamily="34" charset="0"/>
              <a:buChar char="•"/>
              <a:defRPr/>
            </a:pPr>
            <a:endParaRPr lang="sr-Cyrl-RS" sz="22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  <a:defRPr/>
            </a:pP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Технологије за задрвље</a:t>
            </a:r>
          </a:p>
          <a:p>
            <a:pPr>
              <a:buFont typeface="Arial" pitchFamily="34" charset="0"/>
              <a:buChar char="•"/>
              <a:defRPr/>
            </a:pPr>
            <a:endParaRPr lang="sr-Cyrl-RS" sz="2200" dirty="0"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Arial" pitchFamily="34" charset="0"/>
              <a:buChar char="•"/>
              <a:defRPr/>
            </a:pP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Образовање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здравље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кадар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здравље</a:t>
            </a:r>
            <a:endParaRPr lang="sr-Cyrl-RS" sz="2400" dirty="0"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Arial" pitchFamily="34" charset="0"/>
              <a:buChar char="•"/>
              <a:defRPr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Arial" pitchFamily="34" charset="0"/>
              <a:buChar char="•"/>
              <a:defRPr/>
            </a:pP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Здравствено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информациони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систем</a:t>
            </a:r>
            <a:endParaRPr lang="sr-Cyrl-RS" sz="2400" dirty="0">
              <a:latin typeface="Times New Roman" pitchFamily="18" charset="0"/>
              <a:cs typeface="Times New Roman" pitchFamily="18" charset="0"/>
            </a:endParaRPr>
          </a:p>
          <a:p>
            <a:pPr lvl="0">
              <a:defRPr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Arial" pitchFamily="34" charset="0"/>
              <a:buChar char="•"/>
              <a:defRPr/>
            </a:pP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Истраживања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здравству</a:t>
            </a:r>
            <a:endParaRPr lang="sr-Cyrl-RS" sz="2400" dirty="0">
              <a:latin typeface="Times New Roman" pitchFamily="18" charset="0"/>
              <a:cs typeface="Times New Roman" pitchFamily="18" charset="0"/>
            </a:endParaRPr>
          </a:p>
          <a:p>
            <a:pPr lvl="0">
              <a:defRPr/>
            </a:pPr>
            <a:r>
              <a:rPr lang="sr-Cyrl-RS" sz="2000" i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</a:t>
            </a:r>
          </a:p>
          <a:p>
            <a:pPr lvl="0">
              <a:defRPr/>
            </a:pPr>
            <a:r>
              <a:rPr lang="sr-Cyrl-RS" sz="2000" i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Цуцић  и сардници</a:t>
            </a:r>
          </a:p>
          <a:p>
            <a:pPr lvl="0">
              <a:buFont typeface="Arial" pitchFamily="34" charset="0"/>
              <a:buChar char="•"/>
              <a:defRPr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  <a:defRPr/>
            </a:pPr>
            <a:endParaRPr lang="hr-HR" sz="2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 descr="Rezultat slika za социјална медицина цуцић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64560" y="1150144"/>
            <a:ext cx="4536504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47800" y="1030537"/>
            <a:ext cx="9601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CS" sz="3200" dirty="0">
                <a:latin typeface="Times New Roman" pitchFamily="18" charset="0"/>
                <a:cs typeface="Times New Roman" pitchFamily="18" charset="0"/>
              </a:rPr>
              <a:t>Различита схватања о концепту медицинске науке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524100" y="2285992"/>
            <a:ext cx="76438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608667" y="2276872"/>
            <a:ext cx="902546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CS" sz="2400" dirty="0"/>
              <a:t>1.  да промовише здравље, да превенира болест и да обезебди здравствену заштиту становништву;</a:t>
            </a:r>
            <a:endParaRPr lang="en-US" sz="2400" dirty="0"/>
          </a:p>
          <a:p>
            <a:r>
              <a:rPr lang="sr-Cyrl-CS" sz="2400" dirty="0"/>
              <a:t>2.  лечење нарушеног здравља (болести) представља основни задатак медицине</a:t>
            </a:r>
            <a:endParaRPr lang="hr-HR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hr-HR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2">
            <a:extLst>
              <a:ext uri="{FF2B5EF4-FFF2-40B4-BE49-F238E27FC236}">
                <a16:creationId xmlns:a16="http://schemas.microsoft.com/office/drawing/2014/main" id="{72D940A9-B9E6-4852-80C5-01642C294005}"/>
              </a:ext>
            </a:extLst>
          </p:cNvPr>
          <p:cNvSpPr txBox="1">
            <a:spLocks/>
          </p:cNvSpPr>
          <p:nvPr/>
        </p:nvSpPr>
        <p:spPr>
          <a:xfrm>
            <a:off x="2299250" y="810651"/>
            <a:ext cx="7175351" cy="1371599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182880">
              <a:buClr>
                <a:schemeClr val="accent6">
                  <a:lumMod val="75000"/>
                </a:schemeClr>
              </a:buClr>
              <a:defRPr/>
            </a:pPr>
            <a:r>
              <a:rPr lang="sr-Cyrl-RS" sz="3600"/>
              <a:t>Рани социомедицински модел</a:t>
            </a:r>
            <a:endParaRPr lang="en-US" sz="36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915F29D-4EFB-4155-88BE-A6F96DEC881F}"/>
              </a:ext>
            </a:extLst>
          </p:cNvPr>
          <p:cNvSpPr txBox="1"/>
          <p:nvPr/>
        </p:nvSpPr>
        <p:spPr>
          <a:xfrm>
            <a:off x="2108200" y="3499360"/>
            <a:ext cx="7620000" cy="16312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eaLnBrk="1" fontAlgn="auto" hangingPunct="1">
              <a:buClr>
                <a:schemeClr val="accent6">
                  <a:lumMod val="75000"/>
                </a:schemeClr>
              </a:buClr>
              <a:defRPr/>
            </a:pPr>
            <a:r>
              <a:rPr lang="sr-Cyrl-RS" sz="1800" dirty="0">
                <a:latin typeface="Times New Roman" pitchFamily="18" charset="0"/>
                <a:cs typeface="Times New Roman" pitchFamily="18" charset="0"/>
              </a:rPr>
              <a:t>У овом моделу стручњаци у 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XVII </a:t>
            </a:r>
            <a:r>
              <a:rPr lang="sr-Cyrl-RS" sz="1800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XVIII</a:t>
            </a:r>
            <a:r>
              <a:rPr lang="sr-Cyrl-RS" sz="1800" dirty="0">
                <a:latin typeface="Times New Roman" pitchFamily="18" charset="0"/>
                <a:cs typeface="Times New Roman" pitchFamily="18" charset="0"/>
              </a:rPr>
              <a:t> веку се ослањају на античку медицину на основу које су тврдили да је дистрибуција болести у једној популацији зависи од социоекономских и културалних услова. </a:t>
            </a:r>
          </a:p>
          <a:p>
            <a:pPr algn="just" eaLnBrk="1" fontAlgn="auto" hangingPunct="1">
              <a:buClr>
                <a:schemeClr val="accent6">
                  <a:lumMod val="75000"/>
                </a:schemeClr>
              </a:buClr>
              <a:defRPr/>
            </a:pPr>
            <a:endParaRPr lang="sr-Cyrl-RS" sz="1600" dirty="0">
              <a:latin typeface="Times New Roman" pitchFamily="18" charset="0"/>
              <a:cs typeface="Times New Roman" pitchFamily="18" charset="0"/>
            </a:endParaRPr>
          </a:p>
          <a:p>
            <a:pPr algn="just" eaLnBrk="1" fontAlgn="auto" hangingPunct="1">
              <a:buClr>
                <a:schemeClr val="accent6">
                  <a:lumMod val="75000"/>
                </a:schemeClr>
              </a:buClr>
              <a:defRPr/>
            </a:pPr>
            <a:r>
              <a:rPr lang="sr-Cyrl-RS" sz="1600" dirty="0">
                <a:latin typeface="Times New Roman" pitchFamily="18" charset="0"/>
                <a:cs typeface="Times New Roman" pitchFamily="18" charset="0"/>
              </a:rPr>
              <a:t>Чедвиков извештај-социјална осн</a:t>
            </a:r>
            <a:r>
              <a:rPr lang="sr-Latn-RS" sz="1600" dirty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sr-Cyrl-RS" sz="1600" dirty="0">
                <a:latin typeface="Times New Roman" pitchFamily="18" charset="0"/>
                <a:cs typeface="Times New Roman" pitchFamily="18" charset="0"/>
              </a:rPr>
              <a:t>ва болести.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              </a:t>
            </a:r>
          </a:p>
          <a:p>
            <a:pPr eaLnBrk="1" fontAlgn="auto" hangingPunct="1">
              <a:buClr>
                <a:schemeClr val="accent6">
                  <a:lumMod val="75000"/>
                </a:schemeClr>
              </a:buClr>
              <a:defRPr/>
            </a:pPr>
            <a:r>
              <a:rPr lang="en-US" sz="1400" dirty="0"/>
              <a:t> </a:t>
            </a:r>
            <a:endParaRPr lang="en-US" dirty="0"/>
          </a:p>
        </p:txBody>
      </p:sp>
      <p:pic>
        <p:nvPicPr>
          <p:cNvPr id="5" name="Picture 4" descr="Rezultat slika za црнци и белци">
            <a:extLst>
              <a:ext uri="{FF2B5EF4-FFF2-40B4-BE49-F238E27FC236}">
                <a16:creationId xmlns:a16="http://schemas.microsoft.com/office/drawing/2014/main" id="{AB7D4BBB-7A44-436A-AE18-F2933060E1AC}"/>
              </a:ext>
            </a:extLst>
          </p:cNvPr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64553" y="1514129"/>
            <a:ext cx="6862894" cy="15121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584635985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0884B693-695F-46C9-AE98-887EB28A813A}"/>
              </a:ext>
            </a:extLst>
          </p:cNvPr>
          <p:cNvSpPr txBox="1"/>
          <p:nvPr/>
        </p:nvSpPr>
        <p:spPr>
          <a:xfrm>
            <a:off x="1380066" y="1541848"/>
            <a:ext cx="9194799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eaLnBrk="1" fontAlgn="auto" hangingPunct="1">
              <a:buClr>
                <a:schemeClr val="accent6">
                  <a:lumMod val="75000"/>
                </a:schemeClr>
              </a:buClr>
              <a:defRPr/>
            </a:pPr>
            <a:r>
              <a:rPr lang="sr-Cyrl-RS" sz="1800" dirty="0">
                <a:latin typeface="Times New Roman" pitchFamily="18" charset="0"/>
                <a:cs typeface="Times New Roman" pitchFamily="18" charset="0"/>
              </a:rPr>
              <a:t>Крајем седамдесетих година формулисан је мултифакторски модел-биопсихосоцијални модел.</a:t>
            </a:r>
          </a:p>
          <a:p>
            <a:pPr algn="just" eaLnBrk="1" fontAlgn="auto" hangingPunct="1">
              <a:buClr>
                <a:schemeClr val="accent6">
                  <a:lumMod val="75000"/>
                </a:schemeClr>
              </a:buClr>
              <a:defRPr/>
            </a:pPr>
            <a:r>
              <a:rPr lang="sr-Cyrl-RS" sz="1800" dirty="0">
                <a:latin typeface="Times New Roman" pitchFamily="18" charset="0"/>
                <a:cs typeface="Times New Roman" pitchFamily="18" charset="0"/>
              </a:rPr>
              <a:t>На крају 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XX </a:t>
            </a:r>
            <a:r>
              <a:rPr lang="sr-Cyrl-RS" sz="1800" dirty="0">
                <a:latin typeface="Times New Roman" pitchFamily="18" charset="0"/>
                <a:cs typeface="Times New Roman" pitchFamily="18" charset="0"/>
              </a:rPr>
              <a:t>века развијена је свеобухватна еволуциона теорија која интегрише улогу </a:t>
            </a:r>
            <a:r>
              <a:rPr lang="sr-Cyrl-RS" sz="1800" b="1" dirty="0">
                <a:latin typeface="Times New Roman" pitchFamily="18" charset="0"/>
                <a:cs typeface="Times New Roman" pitchFamily="18" charset="0"/>
              </a:rPr>
              <a:t>физичких, социјалних, срединских и психолошких фактора </a:t>
            </a:r>
            <a:r>
              <a:rPr lang="sr-Cyrl-RS" sz="1800" dirty="0">
                <a:latin typeface="Times New Roman" pitchFamily="18" charset="0"/>
                <a:cs typeface="Times New Roman" pitchFamily="18" charset="0"/>
              </a:rPr>
              <a:t>у одржавању доброг здравља и објашњењу патогенезе разбољевања. Ова синтеза нам омогућава да разумемо како се постиже или губи добро здравље на нивоу појединца, породице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r-Cyrl-RS" sz="1800" dirty="0">
                <a:latin typeface="Times New Roman" pitchFamily="18" charset="0"/>
                <a:cs typeface="Times New Roman" pitchFamily="18" charset="0"/>
              </a:rPr>
              <a:t> заједнице.</a:t>
            </a:r>
            <a:endParaRPr lang="en-US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 descr="Rezultat slika za генетика">
            <a:extLst>
              <a:ext uri="{FF2B5EF4-FFF2-40B4-BE49-F238E27FC236}">
                <a16:creationId xmlns:a16="http://schemas.microsoft.com/office/drawing/2014/main" id="{DAD4F463-5E2C-4287-B382-8DA9EF8B56EB}"/>
              </a:ext>
            </a:extLst>
          </p:cNvPr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836" y="4290863"/>
            <a:ext cx="1809750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Rezultat slika za цнс">
            <a:extLst>
              <a:ext uri="{FF2B5EF4-FFF2-40B4-BE49-F238E27FC236}">
                <a16:creationId xmlns:a16="http://schemas.microsoft.com/office/drawing/2014/main" id="{8BAB0DBE-EABD-498C-9A85-041311C333F0}"/>
              </a:ext>
            </a:extLst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6241" y="3905589"/>
            <a:ext cx="2677363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Rezultat slika za социјална средина">
            <a:extLst>
              <a:ext uri="{FF2B5EF4-FFF2-40B4-BE49-F238E27FC236}">
                <a16:creationId xmlns:a16="http://schemas.microsoft.com/office/drawing/2014/main" id="{E2B21B82-DB5B-450C-82B0-F261FF2E79B1}"/>
              </a:ext>
            </a:extLst>
          </p:cNvPr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91259" y="4405122"/>
            <a:ext cx="1944216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242009728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188" name="Rectangle 4"/>
          <p:cNvSpPr>
            <a:spLocks noGrp="1" noChangeArrowheads="1"/>
          </p:cNvSpPr>
          <p:nvPr>
            <p:ph type="title"/>
          </p:nvPr>
        </p:nvSpPr>
        <p:spPr>
          <a:xfrm>
            <a:off x="1981200" y="341784"/>
            <a:ext cx="8229600" cy="11430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dirty="0"/>
              <a:t>Dahlgren and Whitehead Model </a:t>
            </a:r>
          </a:p>
        </p:txBody>
      </p:sp>
      <p:pic>
        <p:nvPicPr>
          <p:cNvPr id="30723" name="Picture 5" descr="OPE14A3_Pic-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7400" y="2133600"/>
            <a:ext cx="7848600" cy="410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4294967295"/>
          </p:nvPr>
        </p:nvSpPr>
        <p:spPr>
          <a:xfrm>
            <a:off x="1176866" y="304800"/>
            <a:ext cx="9948333" cy="61722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sr-Cyrl-RS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Социјални фактори здравља и болести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:</a:t>
            </a:r>
            <a:endParaRPr lang="sr-Cyrl-RS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sr-Cyrl-R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социјални градијент</a:t>
            </a:r>
          </a:p>
          <a:p>
            <a:pPr algn="ctr"/>
            <a:r>
              <a:rPr lang="sr-Cyrl-R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стрес</a:t>
            </a:r>
          </a:p>
          <a:p>
            <a:pPr algn="ctr"/>
            <a:r>
              <a:rPr lang="sr-Cyrl-R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рани период живота</a:t>
            </a:r>
          </a:p>
          <a:p>
            <a:pPr algn="ctr"/>
            <a:r>
              <a:rPr lang="sr-Cyrl-R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социјална искљученост</a:t>
            </a:r>
          </a:p>
          <a:p>
            <a:pPr algn="ctr"/>
            <a:r>
              <a:rPr lang="sr-Cyrl-R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услови рада</a:t>
            </a:r>
          </a:p>
          <a:p>
            <a:pPr algn="ctr"/>
            <a:r>
              <a:rPr lang="sr-Cyrl-R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незапосленост</a:t>
            </a:r>
          </a:p>
          <a:p>
            <a:pPr algn="ctr"/>
            <a:r>
              <a:rPr lang="sr-Cyrl-R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социјална подршка</a:t>
            </a:r>
          </a:p>
          <a:p>
            <a:pPr algn="ctr"/>
            <a:r>
              <a:rPr lang="sr-Cyrl-R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болести зависности</a:t>
            </a:r>
          </a:p>
          <a:p>
            <a:pPr algn="ctr"/>
            <a:r>
              <a:rPr lang="sr-Cyrl-R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исхрана и</a:t>
            </a:r>
          </a:p>
          <a:p>
            <a:pPr algn="ctr"/>
            <a:r>
              <a:rPr lang="sr-Cyrl-R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транспорт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7121183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3"/>
          <p:cNvSpPr>
            <a:spLocks noGrp="1" noChangeArrowheads="1"/>
          </p:cNvSpPr>
          <p:nvPr>
            <p:ph idx="1"/>
          </p:nvPr>
        </p:nvSpPr>
        <p:spPr>
          <a:xfrm>
            <a:off x="1919288" y="1341438"/>
            <a:ext cx="8229600" cy="4525962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endParaRPr lang="sr-Cyrl-R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90000"/>
              </a:lnSpc>
            </a:pPr>
            <a:endParaRPr lang="sr-Cyrl-R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90000"/>
              </a:lnSpc>
            </a:pPr>
            <a:endParaRPr lang="sr-Cyrl-R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90000"/>
              </a:lnSpc>
            </a:pPr>
            <a:endParaRPr lang="sr-Cyrl-R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90000"/>
              </a:lnSpc>
              <a:buFont typeface="Wingdings 3" panose="05040102010807070707" pitchFamily="18" charset="2"/>
              <a:buNone/>
            </a:pP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</a:t>
            </a:r>
            <a:r>
              <a:rPr lang="sr-Cyrl-RS" dirty="0">
                <a:latin typeface="Calibri" panose="020F0502020204030204" pitchFamily="34" charset="0"/>
                <a:cs typeface="Calibri" panose="020F0502020204030204" pitchFamily="34" charset="0"/>
              </a:rPr>
              <a:t>ХВАЛА НА ПАЖЊИ</a:t>
            </a:r>
            <a:r>
              <a:rPr lang="sr-Latn-RS" dirty="0">
                <a:latin typeface="Calibri" panose="020F0502020204030204" pitchFamily="34" charset="0"/>
                <a:cs typeface="Calibri" panose="020F0502020204030204" pitchFamily="34" charset="0"/>
              </a:rPr>
              <a:t>!</a:t>
            </a: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57325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dirty="0"/>
              <a:t>Ф</a:t>
            </a:r>
            <a:r>
              <a:rPr lang="ru-RU" dirty="0"/>
              <a:t>аз</a:t>
            </a:r>
            <a:r>
              <a:rPr lang="en-US" dirty="0"/>
              <a:t>e</a:t>
            </a:r>
            <a:r>
              <a:rPr lang="ru-RU" dirty="0"/>
              <a:t> у развоју медицине</a:t>
            </a:r>
            <a:br>
              <a:rPr lang="ru-RU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b="1" dirty="0"/>
              <a:t>Антика: </a:t>
            </a:r>
            <a:r>
              <a:rPr lang="ru-RU" dirty="0"/>
              <a:t>Период антике, посебно у старим цивилизацијама као што су древни Египат, Месопотамија, Грчка и Рим, донео је значајан напредак у медицини. Хипократ, познат као "отац медицине", успоставио је етички оквир за медицинску праксу и развио теорију хумора. Римски лекари придонели су развоју хигијене и јавног здравља.</a:t>
            </a:r>
          </a:p>
          <a:p>
            <a:r>
              <a:rPr lang="ru-RU" b="1" dirty="0"/>
              <a:t>Средњи век: </a:t>
            </a:r>
            <a:r>
              <a:rPr lang="ru-RU" dirty="0"/>
              <a:t>У средњем веку, медицина је била дубоко укорењена у црквеним доктринама. Универзитети су постали центри медицинског образовања. Међутим, напредак у анатомији и физиологији био је ограничен, а многе праксе су се темељиле на наслеђеном знању и традицији.</a:t>
            </a:r>
          </a:p>
          <a:p>
            <a:r>
              <a:rPr lang="ru-RU" b="1" dirty="0"/>
              <a:t>Ренесанса и развој експерименталне медицине: </a:t>
            </a:r>
            <a:r>
              <a:rPr lang="ru-RU" dirty="0"/>
              <a:t>Ренесанса је донела обновљено интересовање за науку и хуманизам. Андреас Весалиус, својим радом на анатомији, револуционирао је разумевање људског тела. Развој микроскопа омогућио је проучавање микроскопских организама и постављање темеља за микробиологију.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40150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dirty="0"/>
              <a:t>Ф</a:t>
            </a:r>
            <a:r>
              <a:rPr lang="ru-RU" dirty="0"/>
              <a:t>аз</a:t>
            </a:r>
            <a:r>
              <a:rPr lang="en-US" dirty="0"/>
              <a:t>e</a:t>
            </a:r>
            <a:r>
              <a:rPr lang="ru-RU" dirty="0"/>
              <a:t> у развоју медицине</a:t>
            </a:r>
            <a:br>
              <a:rPr lang="ru-RU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>
              <a:buClr>
                <a:srgbClr val="83992A"/>
              </a:buClr>
            </a:pPr>
            <a:r>
              <a:rPr lang="ru-RU" sz="2200" b="1" dirty="0">
                <a:solidFill>
                  <a:prstClr val="black">
                    <a:lumMod val="85000"/>
                    <a:lumOff val="15000"/>
                  </a:prstClr>
                </a:solidFill>
              </a:rPr>
              <a:t>Модерн</a:t>
            </a:r>
            <a:r>
              <a:rPr lang="en-US" sz="2200" b="1" dirty="0">
                <a:solidFill>
                  <a:prstClr val="black">
                    <a:lumMod val="85000"/>
                    <a:lumOff val="15000"/>
                  </a:prstClr>
                </a:solidFill>
              </a:rPr>
              <a:t>a</a:t>
            </a:r>
            <a:r>
              <a:rPr lang="ru-RU" sz="2200" b="1" dirty="0">
                <a:solidFill>
                  <a:prstClr val="black">
                    <a:lumMod val="85000"/>
                    <a:lumOff val="15000"/>
                  </a:prstClr>
                </a:solidFill>
              </a:rPr>
              <a:t> медицин</a:t>
            </a:r>
            <a:r>
              <a:rPr lang="en-US" sz="2200" b="1" dirty="0">
                <a:solidFill>
                  <a:prstClr val="black">
                    <a:lumMod val="85000"/>
                    <a:lumOff val="15000"/>
                  </a:prstClr>
                </a:solidFill>
              </a:rPr>
              <a:t>a</a:t>
            </a:r>
            <a:r>
              <a:rPr lang="ru-RU" sz="2200" b="1" dirty="0">
                <a:solidFill>
                  <a:prstClr val="black">
                    <a:lumMod val="85000"/>
                    <a:lumOff val="15000"/>
                  </a:prstClr>
                </a:solidFill>
              </a:rPr>
              <a:t>: </a:t>
            </a:r>
            <a:r>
              <a:rPr lang="ru-RU" sz="2200" dirty="0">
                <a:solidFill>
                  <a:prstClr val="black">
                    <a:lumMod val="85000"/>
                    <a:lumOff val="15000"/>
                  </a:prstClr>
                </a:solidFill>
              </a:rPr>
              <a:t>У 19. и 20. веку, медицина је доживела драматичан напредак. Открића као што су вакцинација, антибиотици, анестезија и радиологија трансформисала су медицинску праксу. Развој генетике и молекуларне биологије довео је до бољег разумевања болести на молекуларном нивоу.</a:t>
            </a:r>
          </a:p>
          <a:p>
            <a:pPr lvl="0">
              <a:buClr>
                <a:srgbClr val="83992A"/>
              </a:buClr>
            </a:pPr>
            <a:r>
              <a:rPr lang="ru-RU" sz="2200" b="1" dirty="0">
                <a:solidFill>
                  <a:prstClr val="black">
                    <a:lumMod val="85000"/>
                    <a:lumOff val="15000"/>
                  </a:prstClr>
                </a:solidFill>
              </a:rPr>
              <a:t>Савремена медицина: </a:t>
            </a:r>
            <a:r>
              <a:rPr lang="ru-RU" sz="2200" dirty="0">
                <a:solidFill>
                  <a:prstClr val="black">
                    <a:lumMod val="85000"/>
                    <a:lumOff val="15000"/>
                  </a:prstClr>
                </a:solidFill>
              </a:rPr>
              <a:t>Данашња медицина обухвата широк спектар специјализација, напредних технологија, и мултидисциплинарног приступа. Персонализована медицина, генска терапија, телемедицина и истраживање регенеративне медицине само су неки од аспеката савремене медицине.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91409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Медицина као друштвени и културни ентитет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/>
              <a:t>Човек је друштвено биће, што значи да је социјална димензија фундаментална за његову природу и функционисање. </a:t>
            </a:r>
          </a:p>
          <a:p>
            <a:r>
              <a:rPr lang="sr-Cyrl-RS" dirty="0"/>
              <a:t>Овај концепт је дубоко укорењен у социологији, психологији и антропологији, а разумевање човека као друштвеног бића има многе импликације на људско понашање, развој, идентитет, културу па и медицину.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75615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Медицина је много више од научне дисциплине која се бави очувањем и обнављањем здравља. </a:t>
            </a:r>
          </a:p>
          <a:p>
            <a:r>
              <a:rPr lang="ru-RU" dirty="0"/>
              <a:t>Она је дубоко утемељена у друштву и култури и представља важан друштвени и културни ентитет. </a:t>
            </a:r>
          </a:p>
          <a:p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Медицина као друштвени и културни ентитет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04115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Медицина као друштвени и културни ентитет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Различите културе имају своје јединствене приступе здрављу и болести. </a:t>
            </a:r>
          </a:p>
          <a:p>
            <a:r>
              <a:rPr lang="ru-RU" dirty="0"/>
              <a:t>Медицина је уско повезана с културом и традицијом, а начин на који људи тумаче болест, лече се и одлучују се за медицинске поступке често је обликован културолошким факторима.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199654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">
      <a:majorFont>
        <a:latin typeface="Garamond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532</TotalTime>
  <Words>3216</Words>
  <Application>Microsoft Office PowerPoint</Application>
  <PresentationFormat>Widescreen</PresentationFormat>
  <Paragraphs>301</Paragraphs>
  <Slides>49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49</vt:i4>
      </vt:variant>
    </vt:vector>
  </HeadingPairs>
  <TitlesOfParts>
    <vt:vector size="56" baseType="lpstr">
      <vt:lpstr>Arial</vt:lpstr>
      <vt:lpstr>Calibri</vt:lpstr>
      <vt:lpstr>Garamond</vt:lpstr>
      <vt:lpstr>Times New Roman</vt:lpstr>
      <vt:lpstr>Wingdings</vt:lpstr>
      <vt:lpstr>Wingdings 3</vt:lpstr>
      <vt:lpstr>Organic</vt:lpstr>
      <vt:lpstr>МЕСТО И ЗНАЧАЈ МЕДИЦИНЕ У ДРУШТВУ   СОЦИЈАЛНИ ЗАДАЦИ МЕДИЦИНЕ</vt:lpstr>
      <vt:lpstr>PowerPoint Presentation</vt:lpstr>
      <vt:lpstr>PowerPoint Presentation</vt:lpstr>
      <vt:lpstr>Фазe у развоју медицине </vt:lpstr>
      <vt:lpstr>Фазe у развоју медицине </vt:lpstr>
      <vt:lpstr>Фазe у развоју медицине </vt:lpstr>
      <vt:lpstr>Медицина као друштвени и културни ентитет</vt:lpstr>
      <vt:lpstr>Медицина као друштвени и културни ентитет</vt:lpstr>
      <vt:lpstr>Медицина као друштвени и културни ентитет</vt:lpstr>
      <vt:lpstr>Медицина као друштвени и културни ентитет</vt:lpstr>
      <vt:lpstr>Медицина као друштвени и културни ентитет</vt:lpstr>
      <vt:lpstr>Медицина као друштвени и културни ентитет</vt:lpstr>
      <vt:lpstr>Медицина као друштвени и културни ентитет</vt:lpstr>
      <vt:lpstr>Медицина као друштвени и културни ентитет</vt:lpstr>
      <vt:lpstr>Глобализација медицине</vt:lpstr>
      <vt:lpstr>Kултура медицине</vt:lpstr>
      <vt:lpstr>Kултура медицине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Развој института за јавно здравље Србије</vt:lpstr>
      <vt:lpstr> 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Dahlgren and Whitehead Model 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soclek</dc:creator>
  <cp:lastModifiedBy>soclek</cp:lastModifiedBy>
  <cp:revision>61</cp:revision>
  <dcterms:created xsi:type="dcterms:W3CDTF">2023-09-13T10:25:46Z</dcterms:created>
  <dcterms:modified xsi:type="dcterms:W3CDTF">2024-03-14T10:17:51Z</dcterms:modified>
</cp:coreProperties>
</file>